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2" r:id="rId24"/>
    <p:sldId id="283" r:id="rId25"/>
    <p:sldId id="284" r:id="rId26"/>
    <p:sldId id="285" r:id="rId27"/>
    <p:sldId id="288" r:id="rId28"/>
    <p:sldId id="278" r:id="rId29"/>
    <p:sldId id="279" r:id="rId30"/>
    <p:sldId id="280" r:id="rId31"/>
    <p:sldId id="281" r:id="rId32"/>
  </p:sldIdLst>
  <p:sldSz cx="12192000" cy="6858000"/>
  <p:notesSz cx="6858000" cy="9144000"/>
  <p:embeddedFontLst>
    <p:embeddedFont>
      <p:font typeface="Arial Black" panose="020B0A04020102020204" pitchFamily="34" charset="0"/>
      <p:regular r:id="rId34"/>
      <p:bold r:id="rId35"/>
    </p:embeddedFont>
    <p:embeddedFont>
      <p:font typeface="Calibri" panose="020F0502020204030204" pitchFamily="34" charset="0"/>
      <p:regular r:id="rId36"/>
      <p:bold r:id="rId37"/>
      <p:italic r:id="rId38"/>
      <p:boldItalic r:id="rId39"/>
    </p:embeddedFont>
    <p:embeddedFont>
      <p:font typeface="Cambria" panose="02040503050406030204" pitchFamily="18" charset="0"/>
      <p:regular r:id="rId40"/>
      <p:bold r:id="rId41"/>
      <p:italic r:id="rId42"/>
      <p:boldItalic r:id="rId43"/>
    </p:embeddedFont>
    <p:embeddedFont>
      <p:font typeface="Roboto Mono" panose="00000009000000000000" pitchFamily="49"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D0CA69-A22F-4130-A07E-4C3DAEE9DD4F}">
  <a:tblStyle styleId="{49D0CA69-A22F-4130-A07E-4C3DAEE9DD4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4E8E8"/>
          </a:solidFill>
        </a:fill>
      </a:tcStyle>
    </a:wholeTbl>
    <a:band1H>
      <a:tcTxStyle b="off" i="off"/>
      <a:tcStyle>
        <a:tcBdr/>
        <a:fill>
          <a:solidFill>
            <a:srgbClr val="E8CFCF"/>
          </a:solidFill>
        </a:fill>
      </a:tcStyle>
    </a:band1H>
    <a:band2H>
      <a:tcTxStyle b="off" i="off"/>
      <a:tcStyle>
        <a:tcBdr/>
      </a:tcStyle>
    </a:band2H>
    <a:band1V>
      <a:tcTxStyle b="off" i="off"/>
      <a:tcStyle>
        <a:tcBdr/>
        <a:fill>
          <a:solidFill>
            <a:srgbClr val="E8CFC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 name="Google Shape;19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911a6a5b9_3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 name="Google Shape;224;g22911a6a5b9_3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29ca751d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g229ca751dab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2911a6a5b9_3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g22911a6a5b9_3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6144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 name="Google Shape;25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4206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172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76523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2366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 name="Google Shape;27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 name="Google Shape;13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914400" y="2130440"/>
            <a:ext cx="103632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609600" y="6356365"/>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165600" y="6356365"/>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737600" y="6356365"/>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833019" y="-1623212"/>
            <a:ext cx="4525963"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09600" y="6356365"/>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165600" y="6356365"/>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737600" y="6356365"/>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10688638" y="1371615"/>
            <a:ext cx="5851525" cy="36576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3271838" y="-2184384"/>
            <a:ext cx="5851525" cy="1076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09600" y="6356365"/>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165600" y="6356365"/>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737600" y="6356365"/>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609600" y="1600206"/>
            <a:ext cx="109728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609600" y="6356365"/>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165600" y="6356365"/>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737600" y="6356365"/>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dt" idx="10"/>
          </p:nvPr>
        </p:nvSpPr>
        <p:spPr>
          <a:xfrm>
            <a:off x="609600" y="6356365"/>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4165600" y="6356365"/>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8737600" y="6356365"/>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963084" y="4406915"/>
            <a:ext cx="103632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5" name="Google Shape;35;p5"/>
          <p:cNvSpPr txBox="1">
            <a:spLocks noGrp="1"/>
          </p:cNvSpPr>
          <p:nvPr>
            <p:ph type="dt" idx="10"/>
          </p:nvPr>
        </p:nvSpPr>
        <p:spPr>
          <a:xfrm>
            <a:off x="609600" y="6356365"/>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165600" y="6356365"/>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737600" y="6356365"/>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812800" y="1600206"/>
            <a:ext cx="7213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6"/>
          <p:cNvSpPr txBox="1">
            <a:spLocks noGrp="1"/>
          </p:cNvSpPr>
          <p:nvPr>
            <p:ph type="body" idx="2"/>
          </p:nvPr>
        </p:nvSpPr>
        <p:spPr>
          <a:xfrm>
            <a:off x="8229600" y="1600206"/>
            <a:ext cx="7213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6"/>
          <p:cNvSpPr txBox="1">
            <a:spLocks noGrp="1"/>
          </p:cNvSpPr>
          <p:nvPr>
            <p:ph type="dt" idx="10"/>
          </p:nvPr>
        </p:nvSpPr>
        <p:spPr>
          <a:xfrm>
            <a:off x="609600" y="6356365"/>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165600" y="6356365"/>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737600" y="6356365"/>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8" name="Google Shape;48;p7"/>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9" name="Google Shape;49;p7"/>
          <p:cNvSpPr txBox="1">
            <a:spLocks noGrp="1"/>
          </p:cNvSpPr>
          <p:nvPr>
            <p:ph type="body" idx="3"/>
          </p:nvPr>
        </p:nvSpPr>
        <p:spPr>
          <a:xfrm>
            <a:off x="6193377"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7"/>
          <p:cNvSpPr txBox="1">
            <a:spLocks noGrp="1"/>
          </p:cNvSpPr>
          <p:nvPr>
            <p:ph type="body" idx="4"/>
          </p:nvPr>
        </p:nvSpPr>
        <p:spPr>
          <a:xfrm>
            <a:off x="6193377"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1" name="Google Shape;51;p7"/>
          <p:cNvSpPr txBox="1">
            <a:spLocks noGrp="1"/>
          </p:cNvSpPr>
          <p:nvPr>
            <p:ph type="dt" idx="10"/>
          </p:nvPr>
        </p:nvSpPr>
        <p:spPr>
          <a:xfrm>
            <a:off x="609600" y="6356365"/>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165600" y="6356365"/>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737600" y="6356365"/>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609600" y="6356365"/>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165600" y="6356365"/>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737600" y="6356365"/>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09603" y="273050"/>
            <a:ext cx="401108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4766733" y="273065"/>
            <a:ext cx="6815667"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609603" y="1435103"/>
            <a:ext cx="401108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609600" y="6356365"/>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165600" y="6356365"/>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737600" y="6356365"/>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a:spLocks noGrp="1"/>
          </p:cNvSpPr>
          <p:nvPr>
            <p:ph type="pic" idx="2"/>
          </p:nvPr>
        </p:nvSpPr>
        <p:spPr>
          <a:xfrm>
            <a:off x="2389717" y="612775"/>
            <a:ext cx="7315200" cy="4114800"/>
          </a:xfrm>
          <a:prstGeom prst="rect">
            <a:avLst/>
          </a:prstGeom>
          <a:noFill/>
          <a:ln>
            <a:noFill/>
          </a:ln>
        </p:spPr>
      </p:sp>
      <p:sp>
        <p:nvSpPr>
          <p:cNvPr id="68" name="Google Shape;68;p10"/>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609600" y="6356365"/>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165600" y="6356365"/>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737600" y="6356365"/>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609600" y="1600206"/>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09600" y="6356365"/>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165600" y="6356365"/>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737600" y="6356365"/>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pic>
        <p:nvPicPr>
          <p:cNvPr id="88" name="Google Shape;88;p13"/>
          <p:cNvPicPr preferRelativeResize="0"/>
          <p:nvPr/>
        </p:nvPicPr>
        <p:blipFill rotWithShape="1">
          <a:blip r:embed="rId4">
            <a:alphaModFix/>
          </a:blip>
          <a:srcRect/>
          <a:stretch/>
        </p:blipFill>
        <p:spPr>
          <a:xfrm>
            <a:off x="3152301" y="1441830"/>
            <a:ext cx="6355765" cy="4793569"/>
          </a:xfrm>
          <a:prstGeom prst="roundRect">
            <a:avLst>
              <a:gd name="adj" fmla="val 16667"/>
            </a:avLst>
          </a:prstGeom>
          <a:noFill/>
          <a:ln>
            <a:noFill/>
          </a:ln>
          <a:effectLst>
            <a:outerShdw blurRad="152400" dist="12000" dir="900000" sy="98000" kx="110000" ky="200000" algn="tl" rotWithShape="0">
              <a:srgbClr val="000000">
                <a:alpha val="29411"/>
              </a:srgbClr>
            </a:outerShdw>
          </a:effectLst>
        </p:spPr>
      </p:pic>
      <p:pic>
        <p:nvPicPr>
          <p:cNvPr id="89" name="Google Shape;89;p13" descr="Logo&#10;&#10;Description automatically generated"/>
          <p:cNvPicPr preferRelativeResize="0"/>
          <p:nvPr/>
        </p:nvPicPr>
        <p:blipFill rotWithShape="1">
          <a:blip r:embed="rId5">
            <a:alphaModFix/>
          </a:blip>
          <a:srcRect/>
          <a:stretch/>
        </p:blipFill>
        <p:spPr>
          <a:xfrm>
            <a:off x="289646" y="2376666"/>
            <a:ext cx="1447449" cy="1313198"/>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90" name="Google Shape;90;p13" descr="A picture containing text&#10;&#10;Description automatically generated"/>
          <p:cNvPicPr preferRelativeResize="0"/>
          <p:nvPr/>
        </p:nvPicPr>
        <p:blipFill rotWithShape="1">
          <a:blip r:embed="rId6">
            <a:alphaModFix/>
          </a:blip>
          <a:srcRect/>
          <a:stretch/>
        </p:blipFill>
        <p:spPr>
          <a:xfrm>
            <a:off x="158522" y="550859"/>
            <a:ext cx="1447449" cy="1206208"/>
          </a:xfrm>
          <a:prstGeom prst="rect">
            <a:avLst/>
          </a:prstGeom>
          <a:noFill/>
          <a:ln>
            <a:noFill/>
          </a:ln>
        </p:spPr>
      </p:pic>
      <p:sp>
        <p:nvSpPr>
          <p:cNvPr id="91" name="Google Shape;91;p13"/>
          <p:cNvSpPr/>
          <p:nvPr/>
        </p:nvSpPr>
        <p:spPr>
          <a:xfrm>
            <a:off x="2033824" y="550859"/>
            <a:ext cx="9929641" cy="63094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0"/>
              <a:buFont typeface="Arial"/>
              <a:buNone/>
            </a:pPr>
            <a:r>
              <a:rPr lang="en-US" sz="3500" b="0" i="0" u="none" strike="noStrike" cap="none">
                <a:solidFill>
                  <a:schemeClr val="dk1"/>
                </a:solidFill>
                <a:latin typeface="Arial Black"/>
                <a:ea typeface="Arial Black"/>
                <a:cs typeface="Arial Black"/>
                <a:sym typeface="Arial Black"/>
              </a:rPr>
              <a:t>Alzheimer Detection Using MRI Dataset </a:t>
            </a:r>
            <a:endParaRPr sz="3500" b="0" i="0" u="none" strike="noStrike" cap="none">
              <a:solidFill>
                <a:schemeClr val="dk1"/>
              </a:solidFill>
              <a:latin typeface="Arial Black"/>
              <a:ea typeface="Arial Black"/>
              <a:cs typeface="Arial Black"/>
              <a:sym typeface="Arial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title"/>
          </p:nvPr>
        </p:nvSpPr>
        <p:spPr>
          <a:xfrm>
            <a:off x="348325" y="535575"/>
            <a:ext cx="5704200" cy="1524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b="1"/>
              <a:t>Comments on Survey</a:t>
            </a:r>
            <a:endParaRPr/>
          </a:p>
        </p:txBody>
      </p:sp>
      <p:sp>
        <p:nvSpPr>
          <p:cNvPr id="169" name="Google Shape;169;p22"/>
          <p:cNvSpPr txBox="1">
            <a:spLocks noGrp="1"/>
          </p:cNvSpPr>
          <p:nvPr>
            <p:ph type="body" idx="1"/>
          </p:nvPr>
        </p:nvSpPr>
        <p:spPr>
          <a:xfrm>
            <a:off x="253075" y="2059575"/>
            <a:ext cx="8712900" cy="4254900"/>
          </a:xfrm>
          <a:prstGeom prst="rect">
            <a:avLst/>
          </a:prstGeom>
          <a:noFill/>
          <a:ln>
            <a:noFill/>
          </a:ln>
        </p:spPr>
        <p:txBody>
          <a:bodyPr spcFirstLastPara="1" wrap="square" lIns="91425" tIns="45700" rIns="91425" bIns="45700" anchor="t" anchorCtr="0">
            <a:normAutofit/>
          </a:bodyPr>
          <a:lstStyle/>
          <a:p>
            <a:pPr marL="742950" lvl="1" indent="-285750" algn="l" rtl="0">
              <a:lnSpc>
                <a:spcPct val="115000"/>
              </a:lnSpc>
              <a:spcBef>
                <a:spcPts val="0"/>
              </a:spcBef>
              <a:spcAft>
                <a:spcPts val="0"/>
              </a:spcAft>
              <a:buClr>
                <a:schemeClr val="dk1"/>
              </a:buClr>
              <a:buSzPts val="2000"/>
              <a:buChar char="–"/>
            </a:pPr>
            <a:r>
              <a:rPr lang="en-US" sz="2000"/>
              <a:t>Most common datasets: MRI Images With 4 classes or 3 classes</a:t>
            </a:r>
            <a:endParaRPr sz="2000"/>
          </a:p>
          <a:p>
            <a:pPr marL="742950" lvl="1" indent="-298450" algn="l" rtl="0">
              <a:lnSpc>
                <a:spcPct val="115000"/>
              </a:lnSpc>
              <a:spcBef>
                <a:spcPts val="0"/>
              </a:spcBef>
              <a:spcAft>
                <a:spcPts val="0"/>
              </a:spcAft>
              <a:buSzPts val="2000"/>
              <a:buChar char="–"/>
            </a:pPr>
            <a:r>
              <a:rPr lang="en-US" sz="2000"/>
              <a:t>Most preprocessing Techniques: Data augmentation, Resizing</a:t>
            </a:r>
            <a:endParaRPr/>
          </a:p>
          <a:p>
            <a:pPr marL="742950" lvl="1" indent="-285750" algn="l" rtl="0">
              <a:lnSpc>
                <a:spcPct val="115000"/>
              </a:lnSpc>
              <a:spcBef>
                <a:spcPts val="400"/>
              </a:spcBef>
              <a:spcAft>
                <a:spcPts val="0"/>
              </a:spcAft>
              <a:buClr>
                <a:schemeClr val="dk1"/>
              </a:buClr>
              <a:buSzPts val="2000"/>
              <a:buChar char="–"/>
            </a:pPr>
            <a:r>
              <a:rPr lang="en-US" sz="2000"/>
              <a:t>Best accuracy:</a:t>
            </a:r>
            <a:endParaRPr sz="2000"/>
          </a:p>
          <a:p>
            <a:pPr marL="0" lvl="0" indent="0" algn="l" rtl="0">
              <a:lnSpc>
                <a:spcPct val="115000"/>
              </a:lnSpc>
              <a:spcBef>
                <a:spcPts val="400"/>
              </a:spcBef>
              <a:spcAft>
                <a:spcPts val="0"/>
              </a:spcAft>
              <a:buSzPts val="1800"/>
              <a:buNone/>
            </a:pPr>
            <a:endParaRPr sz="2000"/>
          </a:p>
          <a:p>
            <a:pPr marL="0" lvl="0" indent="0" algn="l" rtl="0">
              <a:lnSpc>
                <a:spcPct val="115000"/>
              </a:lnSpc>
              <a:spcBef>
                <a:spcPts val="400"/>
              </a:spcBef>
              <a:spcAft>
                <a:spcPts val="0"/>
              </a:spcAft>
              <a:buSzPts val="1800"/>
              <a:buNone/>
            </a:pPr>
            <a:endParaRPr sz="2000"/>
          </a:p>
          <a:p>
            <a:pPr marL="0" lvl="0" indent="0" algn="l" rtl="0">
              <a:lnSpc>
                <a:spcPct val="115000"/>
              </a:lnSpc>
              <a:spcBef>
                <a:spcPts val="400"/>
              </a:spcBef>
              <a:spcAft>
                <a:spcPts val="0"/>
              </a:spcAft>
              <a:buSzPts val="1800"/>
              <a:buNone/>
            </a:pPr>
            <a:endParaRPr sz="2000"/>
          </a:p>
          <a:p>
            <a:pPr marL="0" lvl="0" indent="0" algn="l" rtl="0">
              <a:lnSpc>
                <a:spcPct val="115000"/>
              </a:lnSpc>
              <a:spcBef>
                <a:spcPts val="400"/>
              </a:spcBef>
              <a:spcAft>
                <a:spcPts val="0"/>
              </a:spcAft>
              <a:buSzPts val="1800"/>
              <a:buNone/>
            </a:pPr>
            <a:endParaRPr sz="2000"/>
          </a:p>
          <a:p>
            <a:pPr marL="0" lvl="0" indent="0" algn="l" rtl="0">
              <a:lnSpc>
                <a:spcPct val="115000"/>
              </a:lnSpc>
              <a:spcBef>
                <a:spcPts val="400"/>
              </a:spcBef>
              <a:spcAft>
                <a:spcPts val="0"/>
              </a:spcAft>
              <a:buSzPts val="1800"/>
              <a:buNone/>
            </a:pPr>
            <a:r>
              <a:rPr lang="en-US" sz="2000"/>
              <a:t> </a:t>
            </a:r>
            <a:endParaRPr sz="2000"/>
          </a:p>
        </p:txBody>
      </p:sp>
      <p:graphicFrame>
        <p:nvGraphicFramePr>
          <p:cNvPr id="170" name="Google Shape;170;p22"/>
          <p:cNvGraphicFramePr/>
          <p:nvPr/>
        </p:nvGraphicFramePr>
        <p:xfrm>
          <a:off x="771850" y="3452891"/>
          <a:ext cx="5324150" cy="1468267"/>
        </p:xfrm>
        <a:graphic>
          <a:graphicData uri="http://schemas.openxmlformats.org/drawingml/2006/table">
            <a:tbl>
              <a:tblPr firstRow="1" firstCol="1" bandRow="1">
                <a:noFill/>
                <a:tableStyleId>{49D0CA69-A22F-4130-A07E-4C3DAEE9DD4F}</a:tableStyleId>
              </a:tblPr>
              <a:tblGrid>
                <a:gridCol w="1464675">
                  <a:extLst>
                    <a:ext uri="{9D8B030D-6E8A-4147-A177-3AD203B41FA5}">
                      <a16:colId xmlns:a16="http://schemas.microsoft.com/office/drawing/2014/main" val="20000"/>
                    </a:ext>
                  </a:extLst>
                </a:gridCol>
                <a:gridCol w="1193575">
                  <a:extLst>
                    <a:ext uri="{9D8B030D-6E8A-4147-A177-3AD203B41FA5}">
                      <a16:colId xmlns:a16="http://schemas.microsoft.com/office/drawing/2014/main" val="20001"/>
                    </a:ext>
                  </a:extLst>
                </a:gridCol>
                <a:gridCol w="2665900">
                  <a:extLst>
                    <a:ext uri="{9D8B030D-6E8A-4147-A177-3AD203B41FA5}">
                      <a16:colId xmlns:a16="http://schemas.microsoft.com/office/drawing/2014/main" val="20002"/>
                    </a:ext>
                  </a:extLst>
                </a:gridCol>
              </a:tblGrid>
              <a:tr h="511575">
                <a:tc>
                  <a:txBody>
                    <a:bodyPr/>
                    <a:lstStyle/>
                    <a:p>
                      <a:pPr marL="0" marR="0" lvl="0" indent="0" algn="ctr" rtl="0">
                        <a:lnSpc>
                          <a:spcPct val="107000"/>
                        </a:lnSpc>
                        <a:spcBef>
                          <a:spcPts val="0"/>
                        </a:spcBef>
                        <a:spcAft>
                          <a:spcPts val="0"/>
                        </a:spcAft>
                        <a:buClr>
                          <a:srgbClr val="000000"/>
                        </a:buClr>
                        <a:buSzPts val="1000"/>
                        <a:buFont typeface="Arial"/>
                        <a:buNone/>
                      </a:pPr>
                      <a:r>
                        <a:rPr lang="en-US" sz="1000" b="0" u="none" strike="noStrike" cap="none"/>
                        <a:t> </a:t>
                      </a:r>
                      <a:endParaRPr sz="1000" b="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500"/>
                        <a:buFont typeface="Arial"/>
                        <a:buNone/>
                      </a:pPr>
                      <a:r>
                        <a:rPr lang="en-US" sz="1500" b="0" u="none" strike="noStrike" cap="none"/>
                        <a:t>Classifier</a:t>
                      </a:r>
                      <a:endParaRPr sz="1500" b="0" u="none" strike="noStrike" cap="none">
                        <a:latin typeface="Calibri"/>
                        <a:ea typeface="Calibri"/>
                        <a:cs typeface="Calibri"/>
                        <a:sym typeface="Calibri"/>
                      </a:endParaRPr>
                    </a:p>
                  </a:txBody>
                  <a:tcPr marL="68575" marR="68575" marT="0" marB="0" anchor="ctr">
                    <a:lnR w="12700" cap="flat" cmpd="sng">
                      <a:solidFill>
                        <a:schemeClr val="lt1"/>
                      </a:solidFill>
                      <a:prstDash val="solid"/>
                      <a:round/>
                      <a:headEnd type="none" w="sm" len="sm"/>
                      <a:tailEnd type="none" w="sm" len="sm"/>
                    </a:lnR>
                  </a:tcPr>
                </a:tc>
                <a:tc>
                  <a:txBody>
                    <a:bodyPr/>
                    <a:lstStyle/>
                    <a:p>
                      <a:pPr marL="0" marR="0" lvl="0" indent="0" algn="ctr" rtl="0">
                        <a:lnSpc>
                          <a:spcPct val="107000"/>
                        </a:lnSpc>
                        <a:spcBef>
                          <a:spcPts val="0"/>
                        </a:spcBef>
                        <a:spcAft>
                          <a:spcPts val="0"/>
                        </a:spcAft>
                        <a:buClr>
                          <a:schemeClr val="dk1"/>
                        </a:buClr>
                        <a:buSzPts val="1600"/>
                        <a:buFont typeface="Arial"/>
                        <a:buNone/>
                      </a:pPr>
                      <a:r>
                        <a:rPr lang="en-US" sz="1600" b="0" u="none" strike="noStrike" cap="none">
                          <a:solidFill>
                            <a:schemeClr val="dk1"/>
                          </a:solidFill>
                        </a:rPr>
                        <a:t>Dealing with four classes</a:t>
                      </a:r>
                      <a:endParaRPr sz="1500" b="0" u="none" strike="noStrike" cap="none">
                        <a:latin typeface="Calibri"/>
                        <a:ea typeface="Calibri"/>
                        <a:cs typeface="Calibri"/>
                        <a:sym typeface="Calibri"/>
                      </a:endParaRPr>
                    </a:p>
                  </a:txBody>
                  <a:tcPr marL="68575" marR="6857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04750">
                <a:tc>
                  <a:txBody>
                    <a:bodyPr/>
                    <a:lstStyle/>
                    <a:p>
                      <a:pPr marL="0" marR="0" lvl="0" indent="0" algn="ctr" rtl="0">
                        <a:lnSpc>
                          <a:spcPct val="107000"/>
                        </a:lnSpc>
                        <a:spcBef>
                          <a:spcPts val="0"/>
                        </a:spcBef>
                        <a:spcAft>
                          <a:spcPts val="0"/>
                        </a:spcAft>
                        <a:buClr>
                          <a:srgbClr val="000000"/>
                        </a:buClr>
                        <a:buSzPts val="1600"/>
                        <a:buFont typeface="Arial"/>
                        <a:buNone/>
                      </a:pPr>
                      <a:r>
                        <a:rPr lang="en-US" sz="1600" b="0" u="none" strike="noStrike" cap="none"/>
                        <a:t>Traditional model</a:t>
                      </a:r>
                      <a:endParaRPr sz="1600" b="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en-US" sz="1600" u="none" strike="noStrike" cap="none">
                          <a:latin typeface="Avenir"/>
                          <a:ea typeface="Avenir"/>
                          <a:cs typeface="Avenir"/>
                          <a:sym typeface="Avenir"/>
                        </a:rPr>
                        <a:t>SVM</a:t>
                      </a:r>
                      <a:endParaRPr sz="1600" b="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800"/>
                        <a:buFont typeface="Arial"/>
                        <a:buNone/>
                      </a:pPr>
                      <a:r>
                        <a:rPr lang="en-US" sz="1800" u="none" strike="noStrike" cap="none"/>
                        <a:t>76%~81%</a:t>
                      </a:r>
                      <a:endParaRPr sz="1800" b="0" u="none" strike="noStrike" cap="none">
                        <a:latin typeface="Calibri"/>
                        <a:ea typeface="Calibri"/>
                        <a:cs typeface="Calibri"/>
                        <a:sym typeface="Calibri"/>
                      </a:endParaRPr>
                    </a:p>
                  </a:txBody>
                  <a:tcPr marL="68575" marR="68575" marT="0" marB="0" anchor="ctr">
                    <a:lnT w="38100" cap="flat" cmpd="sng">
                      <a:solidFill>
                        <a:schemeClr val="lt1"/>
                      </a:solidFill>
                      <a:prstDash val="solid"/>
                      <a:round/>
                      <a:headEnd type="none" w="sm" len="sm"/>
                      <a:tailEnd type="none" w="sm" len="sm"/>
                    </a:lnT>
                  </a:tcPr>
                </a:tc>
                <a:extLst>
                  <a:ext uri="{0D108BD9-81ED-4DB2-BD59-A6C34878D82A}">
                    <a16:rowId xmlns:a16="http://schemas.microsoft.com/office/drawing/2014/main" val="10001"/>
                  </a:ext>
                </a:extLst>
              </a:tr>
              <a:tr h="441650">
                <a:tc>
                  <a:txBody>
                    <a:bodyPr/>
                    <a:lstStyle/>
                    <a:p>
                      <a:pPr marL="0" marR="0" lvl="0" indent="0" algn="ctr" rtl="0">
                        <a:lnSpc>
                          <a:spcPct val="107000"/>
                        </a:lnSpc>
                        <a:spcBef>
                          <a:spcPts val="0"/>
                        </a:spcBef>
                        <a:spcAft>
                          <a:spcPts val="0"/>
                        </a:spcAft>
                        <a:buClr>
                          <a:srgbClr val="000000"/>
                        </a:buClr>
                        <a:buSzPts val="1400"/>
                        <a:buFont typeface="Arial"/>
                        <a:buNone/>
                      </a:pPr>
                      <a:r>
                        <a:rPr lang="en-US" sz="1400" b="0" u="none" strike="noStrike" cap="none"/>
                        <a:t>Deep learning model</a:t>
                      </a:r>
                      <a:endParaRPr sz="1400" b="0"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Clr>
                          <a:srgbClr val="000000"/>
                        </a:buClr>
                        <a:buSzPts val="1600"/>
                        <a:buFont typeface="Arial"/>
                        <a:buNone/>
                      </a:pPr>
                      <a:r>
                        <a:rPr lang="en-US" sz="1600" u="none" strike="noStrike" cap="none">
                          <a:latin typeface="Avenir"/>
                          <a:ea typeface="Avenir"/>
                          <a:cs typeface="Avenir"/>
                          <a:sym typeface="Avenir"/>
                        </a:rPr>
                        <a:t>CNN</a:t>
                      </a:r>
                      <a:endParaRPr sz="1600" b="1" u="none" strike="noStrike" cap="none">
                        <a:latin typeface="Calibri"/>
                        <a:ea typeface="Calibri"/>
                        <a:cs typeface="Calibri"/>
                        <a:sym typeface="Calibri"/>
                      </a:endParaRPr>
                    </a:p>
                  </a:txBody>
                  <a:tcPr marL="68575" marR="68575" marT="0" marB="0" anchor="ctr"/>
                </a:tc>
                <a:tc>
                  <a:txBody>
                    <a:bodyPr/>
                    <a:lstStyle/>
                    <a:p>
                      <a:pPr marL="0" marR="0" lvl="0" indent="0" algn="ctr" rtl="0">
                        <a:lnSpc>
                          <a:spcPct val="107000"/>
                        </a:lnSpc>
                        <a:spcBef>
                          <a:spcPts val="0"/>
                        </a:spcBef>
                        <a:spcAft>
                          <a:spcPts val="0"/>
                        </a:spcAft>
                        <a:buClr>
                          <a:schemeClr val="dk1"/>
                        </a:buClr>
                        <a:buSzPts val="1100"/>
                        <a:buFont typeface="Arial"/>
                        <a:buNone/>
                      </a:pPr>
                      <a:r>
                        <a:rPr lang="en-US" sz="1800" u="none" strike="noStrike" cap="none"/>
                        <a:t>91% ~95%</a:t>
                      </a:r>
                      <a:endParaRPr sz="1800" b="0"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2"/>
                  </a:ext>
                </a:extLst>
              </a:tr>
            </a:tbl>
          </a:graphicData>
        </a:graphic>
      </p:graphicFrame>
      <p:pic>
        <p:nvPicPr>
          <p:cNvPr id="171" name="Google Shape;171;p22" descr="Brain"/>
          <p:cNvPicPr preferRelativeResize="0"/>
          <p:nvPr/>
        </p:nvPicPr>
        <p:blipFill rotWithShape="1">
          <a:blip r:embed="rId3">
            <a:alphaModFix/>
          </a:blip>
          <a:srcRect/>
          <a:stretch/>
        </p:blipFill>
        <p:spPr>
          <a:xfrm>
            <a:off x="8398933" y="1453243"/>
            <a:ext cx="3869268" cy="35674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5"/>
        <p:cNvGrpSpPr/>
        <p:nvPr/>
      </p:nvGrpSpPr>
      <p:grpSpPr>
        <a:xfrm>
          <a:off x="0" y="0"/>
          <a:ext cx="0" cy="0"/>
          <a:chOff x="0" y="0"/>
          <a:chExt cx="0" cy="0"/>
        </a:xfrm>
      </p:grpSpPr>
      <p:sp>
        <p:nvSpPr>
          <p:cNvPr id="176" name="Google Shape;176;p2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sz="4400">
                <a:solidFill>
                  <a:schemeClr val="dk1"/>
                </a:solidFill>
                <a:latin typeface="Cambria"/>
                <a:ea typeface="Cambria"/>
                <a:cs typeface="Cambria"/>
                <a:sym typeface="Cambria"/>
              </a:rPr>
              <a:t>Preprocessing</a:t>
            </a:r>
            <a:endParaRPr/>
          </a:p>
        </p:txBody>
      </p:sp>
      <p:sp>
        <p:nvSpPr>
          <p:cNvPr id="177" name="Google Shape;177;p23"/>
          <p:cNvSpPr txBox="1"/>
          <p:nvPr/>
        </p:nvSpPr>
        <p:spPr>
          <a:xfrm>
            <a:off x="750275" y="1417638"/>
            <a:ext cx="9097109" cy="3230884"/>
          </a:xfrm>
          <a:prstGeom prst="rect">
            <a:avLst/>
          </a:prstGeom>
          <a:noFill/>
          <a:ln>
            <a:noFill/>
          </a:ln>
        </p:spPr>
        <p:txBody>
          <a:bodyPr spcFirstLastPara="1" wrap="square" lIns="91425" tIns="45700" rIns="91425" bIns="45700" anchor="t" anchorCtr="0">
            <a:spAutoFit/>
          </a:bodyPr>
          <a:lstStyle/>
          <a:p>
            <a:pPr marL="114300" marR="0" lvl="0" indent="0" algn="l" rtl="0">
              <a:lnSpc>
                <a:spcPct val="115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 </a:t>
            </a:r>
            <a:endParaRPr/>
          </a:p>
          <a:p>
            <a:pPr marL="457200" marR="0" lvl="0" indent="-342900" algn="l" rtl="0">
              <a:lnSpc>
                <a:spcPct val="115000"/>
              </a:lnSpc>
              <a:spcBef>
                <a:spcPts val="40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Label Encoding</a:t>
            </a:r>
            <a:endParaRPr/>
          </a:p>
          <a:p>
            <a:pPr marL="457200" marR="0" lvl="0" indent="-342900" algn="l" rtl="0">
              <a:lnSpc>
                <a:spcPct val="115000"/>
              </a:lnSpc>
              <a:spcBef>
                <a:spcPts val="40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Resize the images</a:t>
            </a:r>
            <a:endParaRPr/>
          </a:p>
          <a:p>
            <a:pPr marL="457200" marR="0" lvl="0" indent="-342900" algn="l" rtl="0">
              <a:lnSpc>
                <a:spcPct val="115000"/>
              </a:lnSpc>
              <a:spcBef>
                <a:spcPts val="40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Normalization</a:t>
            </a:r>
            <a:endParaRPr/>
          </a:p>
          <a:p>
            <a:pPr marL="457200" marR="0" lvl="0" indent="-190500" algn="l" rtl="0">
              <a:lnSpc>
                <a:spcPct val="115000"/>
              </a:lnSpc>
              <a:spcBef>
                <a:spcPts val="40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457200" marR="0" lvl="0" indent="-190500" algn="l" rtl="0">
              <a:lnSpc>
                <a:spcPct val="115000"/>
              </a:lnSpc>
              <a:spcBef>
                <a:spcPts val="40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457200" marR="0" lvl="0" indent="-342900" algn="l" rtl="0">
              <a:lnSpc>
                <a:spcPct val="115000"/>
              </a:lnSpc>
              <a:spcBef>
                <a:spcPts val="400"/>
              </a:spcBef>
              <a:spcAft>
                <a:spcPts val="0"/>
              </a:spcAft>
              <a:buClr>
                <a:srgbClr val="000000"/>
              </a:buClr>
              <a:buSzPts val="2400"/>
              <a:buFont typeface="Arial"/>
              <a:buChar char="•"/>
            </a:pPr>
            <a:r>
              <a:rPr lang="en-US" sz="2400" b="1" i="0" u="none" strike="noStrike" cap="none">
                <a:solidFill>
                  <a:srgbClr val="000000"/>
                </a:solidFill>
                <a:latin typeface="Arial"/>
                <a:ea typeface="Arial"/>
                <a:cs typeface="Arial"/>
                <a:sym typeface="Arial"/>
              </a:rPr>
              <a:t>Data after preprocessing</a:t>
            </a:r>
            <a:r>
              <a:rPr lang="en-US" sz="2400" b="0" i="0" u="none" strike="noStrike" cap="none">
                <a:solidFill>
                  <a:srgbClr val="000000"/>
                </a:solidFill>
                <a:latin typeface="Arial"/>
                <a:ea typeface="Arial"/>
                <a:cs typeface="Arial"/>
                <a:sym typeface="Arial"/>
              </a:rPr>
              <a:t>:</a:t>
            </a:r>
            <a:endParaRPr sz="2400" b="0" i="0" u="none" strike="noStrike" cap="none">
              <a:solidFill>
                <a:srgbClr val="000000"/>
              </a:solidFill>
              <a:latin typeface="Arial"/>
              <a:ea typeface="Arial"/>
              <a:cs typeface="Arial"/>
              <a:sym typeface="Arial"/>
            </a:endParaRPr>
          </a:p>
        </p:txBody>
      </p:sp>
      <p:pic>
        <p:nvPicPr>
          <p:cNvPr id="178" name="Google Shape;178;p23"/>
          <p:cNvPicPr preferRelativeResize="0"/>
          <p:nvPr/>
        </p:nvPicPr>
        <p:blipFill rotWithShape="1">
          <a:blip r:embed="rId3">
            <a:alphaModFix/>
          </a:blip>
          <a:srcRect/>
          <a:stretch/>
        </p:blipFill>
        <p:spPr>
          <a:xfrm>
            <a:off x="6123109" y="3495775"/>
            <a:ext cx="3724275" cy="2771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sz="4400">
                <a:solidFill>
                  <a:schemeClr val="dk1"/>
                </a:solidFill>
                <a:latin typeface="Cambria"/>
                <a:ea typeface="Cambria"/>
                <a:cs typeface="Cambria"/>
                <a:sym typeface="Cambria"/>
              </a:rPr>
              <a:t>Preprocessing</a:t>
            </a:r>
            <a:endParaRPr/>
          </a:p>
        </p:txBody>
      </p:sp>
      <p:sp>
        <p:nvSpPr>
          <p:cNvPr id="184" name="Google Shape;184;p24"/>
          <p:cNvSpPr txBox="1">
            <a:spLocks noGrp="1"/>
          </p:cNvSpPr>
          <p:nvPr>
            <p:ph type="body" idx="1"/>
          </p:nvPr>
        </p:nvSpPr>
        <p:spPr>
          <a:xfrm>
            <a:off x="609600" y="1600206"/>
            <a:ext cx="10972800" cy="4525963"/>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360"/>
              </a:spcBef>
              <a:spcAft>
                <a:spcPts val="0"/>
              </a:spcAft>
              <a:buSzPts val="1800"/>
              <a:buFont typeface="Noto Sans Symbols"/>
              <a:buChar char="❑"/>
            </a:pPr>
            <a:r>
              <a:rPr lang="en-US"/>
              <a:t>Data Augmentation:</a:t>
            </a:r>
            <a:endParaRPr/>
          </a:p>
          <a:p>
            <a:pPr marL="457200" lvl="0" indent="-228600" algn="l" rtl="0">
              <a:lnSpc>
                <a:spcPct val="100000"/>
              </a:lnSpc>
              <a:spcBef>
                <a:spcPts val="360"/>
              </a:spcBef>
              <a:spcAft>
                <a:spcPts val="0"/>
              </a:spcAft>
              <a:buSzPts val="1800"/>
              <a:buFont typeface="Arial"/>
              <a:buNone/>
            </a:pPr>
            <a:endParaRPr sz="2000"/>
          </a:p>
          <a:p>
            <a:pPr marL="457200" lvl="0" indent="-342900" algn="l" rtl="0">
              <a:lnSpc>
                <a:spcPct val="100000"/>
              </a:lnSpc>
              <a:spcBef>
                <a:spcPts val="360"/>
              </a:spcBef>
              <a:spcAft>
                <a:spcPts val="0"/>
              </a:spcAft>
              <a:buSzPts val="1800"/>
              <a:buFont typeface="Arial"/>
              <a:buChar char="•"/>
            </a:pPr>
            <a:r>
              <a:rPr lang="en-US" sz="2000"/>
              <a:t>Rotation</a:t>
            </a:r>
            <a:endParaRPr/>
          </a:p>
          <a:p>
            <a:pPr marL="457200" lvl="0" indent="-342900" algn="l" rtl="0">
              <a:lnSpc>
                <a:spcPct val="100000"/>
              </a:lnSpc>
              <a:spcBef>
                <a:spcPts val="360"/>
              </a:spcBef>
              <a:spcAft>
                <a:spcPts val="0"/>
              </a:spcAft>
              <a:buSzPts val="1800"/>
              <a:buFont typeface="Arial"/>
              <a:buChar char="•"/>
            </a:pPr>
            <a:r>
              <a:rPr lang="en-US" sz="2000"/>
              <a:t>Width and Height shifting</a:t>
            </a:r>
            <a:endParaRPr/>
          </a:p>
          <a:p>
            <a:pPr marL="457200" lvl="0" indent="-342900" algn="l" rtl="0">
              <a:lnSpc>
                <a:spcPct val="100000"/>
              </a:lnSpc>
              <a:spcBef>
                <a:spcPts val="360"/>
              </a:spcBef>
              <a:spcAft>
                <a:spcPts val="0"/>
              </a:spcAft>
              <a:buSzPts val="1800"/>
              <a:buFont typeface="Arial"/>
              <a:buChar char="•"/>
            </a:pPr>
            <a:r>
              <a:rPr lang="en-US" sz="2000"/>
              <a:t>shearing</a:t>
            </a:r>
            <a:endParaRPr/>
          </a:p>
          <a:p>
            <a:pPr marL="457200" lvl="0" indent="-342900" algn="l" rtl="0">
              <a:lnSpc>
                <a:spcPct val="100000"/>
              </a:lnSpc>
              <a:spcBef>
                <a:spcPts val="360"/>
              </a:spcBef>
              <a:spcAft>
                <a:spcPts val="0"/>
              </a:spcAft>
              <a:buSzPts val="1800"/>
              <a:buFont typeface="Arial"/>
              <a:buChar char="•"/>
            </a:pPr>
            <a:r>
              <a:rPr lang="en-US" sz="2000"/>
              <a:t>Zooming</a:t>
            </a:r>
            <a:endParaRPr/>
          </a:p>
          <a:p>
            <a:pPr marL="457200" lvl="0" indent="-342900" algn="l" rtl="0">
              <a:lnSpc>
                <a:spcPct val="100000"/>
              </a:lnSpc>
              <a:spcBef>
                <a:spcPts val="360"/>
              </a:spcBef>
              <a:spcAft>
                <a:spcPts val="0"/>
              </a:spcAft>
              <a:buSzPts val="1800"/>
              <a:buFont typeface="Arial"/>
              <a:buChar char="•"/>
            </a:pPr>
            <a:r>
              <a:rPr lang="en-US" sz="2000"/>
              <a:t>Flipping</a:t>
            </a:r>
            <a:endParaRPr/>
          </a:p>
          <a:p>
            <a:pPr marL="114300" lvl="0" indent="0" algn="l" rtl="0">
              <a:lnSpc>
                <a:spcPct val="100000"/>
              </a:lnSpc>
              <a:spcBef>
                <a:spcPts val="360"/>
              </a:spcBef>
              <a:spcAft>
                <a:spcPts val="0"/>
              </a:spcAft>
              <a:buSzPts val="1800"/>
              <a:buNone/>
            </a:pPr>
            <a:endParaRPr sz="2000"/>
          </a:p>
        </p:txBody>
      </p:sp>
      <p:pic>
        <p:nvPicPr>
          <p:cNvPr id="185" name="Google Shape;185;p24"/>
          <p:cNvPicPr preferRelativeResize="0"/>
          <p:nvPr/>
        </p:nvPicPr>
        <p:blipFill rotWithShape="1">
          <a:blip r:embed="rId3">
            <a:alphaModFix/>
          </a:blip>
          <a:srcRect/>
          <a:stretch/>
        </p:blipFill>
        <p:spPr>
          <a:xfrm>
            <a:off x="4557486" y="2576034"/>
            <a:ext cx="7024914" cy="35501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9"/>
        <p:cNvGrpSpPr/>
        <p:nvPr/>
      </p:nvGrpSpPr>
      <p:grpSpPr>
        <a:xfrm>
          <a:off x="0" y="0"/>
          <a:ext cx="0" cy="0"/>
          <a:chOff x="0" y="0"/>
          <a:chExt cx="0" cy="0"/>
        </a:xfrm>
      </p:grpSpPr>
      <p:sp>
        <p:nvSpPr>
          <p:cNvPr id="190" name="Google Shape;190;p2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dirty="0"/>
              <a:t>SVM Model</a:t>
            </a:r>
            <a:endParaRPr dirty="0"/>
          </a:p>
        </p:txBody>
      </p:sp>
      <p:sp>
        <p:nvSpPr>
          <p:cNvPr id="191" name="Google Shape;191;p25"/>
          <p:cNvSpPr txBox="1">
            <a:spLocks noGrp="1"/>
          </p:cNvSpPr>
          <p:nvPr>
            <p:ph type="body" idx="1"/>
          </p:nvPr>
        </p:nvSpPr>
        <p:spPr>
          <a:xfrm>
            <a:off x="609600" y="1417638"/>
            <a:ext cx="10909643" cy="1486702"/>
          </a:xfrm>
          <a:prstGeom prst="rect">
            <a:avLst/>
          </a:prstGeom>
          <a:noFill/>
          <a:ln>
            <a:noFill/>
          </a:ln>
        </p:spPr>
        <p:txBody>
          <a:bodyPr spcFirstLastPara="1" wrap="square" lIns="91425" tIns="45700" rIns="91425" bIns="45700" anchor="ctr" anchorCtr="0">
            <a:normAutofit/>
          </a:bodyPr>
          <a:lstStyle/>
          <a:p>
            <a:pPr marL="457200" lvl="0" indent="-342900" algn="l" rtl="0">
              <a:lnSpc>
                <a:spcPct val="100000"/>
              </a:lnSpc>
              <a:spcBef>
                <a:spcPts val="360"/>
              </a:spcBef>
              <a:spcAft>
                <a:spcPts val="0"/>
              </a:spcAft>
              <a:buClr>
                <a:schemeClr val="dk1"/>
              </a:buClr>
              <a:buSzPts val="1800"/>
              <a:buChar char="•"/>
            </a:pPr>
            <a:r>
              <a:rPr lang="en-US" sz="2400" b="1" dirty="0"/>
              <a:t>Feature Extraction</a:t>
            </a:r>
            <a:r>
              <a:rPr lang="en-US" sz="2400" dirty="0"/>
              <a:t>: </a:t>
            </a:r>
            <a:endParaRPr dirty="0"/>
          </a:p>
          <a:p>
            <a:pPr marL="114300" lvl="0" indent="0" algn="l" rtl="0">
              <a:lnSpc>
                <a:spcPct val="100000"/>
              </a:lnSpc>
              <a:spcBef>
                <a:spcPts val="360"/>
              </a:spcBef>
              <a:spcAft>
                <a:spcPts val="0"/>
              </a:spcAft>
              <a:buSzPts val="1800"/>
              <a:buNone/>
            </a:pPr>
            <a:r>
              <a:rPr lang="en-US" sz="2000" dirty="0"/>
              <a:t>      We used HOG to extract the features from images</a:t>
            </a:r>
            <a:endParaRPr dirty="0"/>
          </a:p>
          <a:p>
            <a:pPr marL="114300" lvl="0" indent="0" algn="l" rtl="0">
              <a:lnSpc>
                <a:spcPct val="100000"/>
              </a:lnSpc>
              <a:spcBef>
                <a:spcPts val="360"/>
              </a:spcBef>
              <a:spcAft>
                <a:spcPts val="0"/>
              </a:spcAft>
              <a:buSzPts val="1800"/>
              <a:buNone/>
            </a:pPr>
            <a:endParaRPr sz="2000" dirty="0"/>
          </a:p>
        </p:txBody>
      </p:sp>
      <p:sp>
        <p:nvSpPr>
          <p:cNvPr id="192" name="Google Shape;192;p25"/>
          <p:cNvSpPr txBox="1"/>
          <p:nvPr/>
        </p:nvSpPr>
        <p:spPr>
          <a:xfrm>
            <a:off x="609600" y="2746302"/>
            <a:ext cx="10972800" cy="1176606"/>
          </a:xfrm>
          <a:prstGeom prst="rect">
            <a:avLst/>
          </a:prstGeom>
          <a:noFill/>
          <a:ln>
            <a:noFill/>
          </a:ln>
        </p:spPr>
        <p:txBody>
          <a:bodyPr spcFirstLastPara="1" wrap="square" lIns="91425" tIns="45700" rIns="91425" bIns="45700" anchor="ctr" anchorCtr="0">
            <a:normAutofit fontScale="25000" lnSpcReduction="20000"/>
          </a:bodyPr>
          <a:lstStyle/>
          <a:p>
            <a:pPr marL="457200" marR="0" lvl="0" indent="-342900" algn="l" rtl="0">
              <a:lnSpc>
                <a:spcPct val="100000"/>
              </a:lnSpc>
              <a:spcBef>
                <a:spcPts val="360"/>
              </a:spcBef>
              <a:spcAft>
                <a:spcPts val="0"/>
              </a:spcAft>
              <a:buClr>
                <a:schemeClr val="dk1"/>
              </a:buClr>
              <a:buSzPct val="75000"/>
              <a:buFont typeface="Arial"/>
              <a:buChar char="•"/>
            </a:pPr>
            <a:r>
              <a:rPr lang="en-US" sz="9600" b="1" i="0" u="none" strike="noStrike" cap="none" dirty="0">
                <a:solidFill>
                  <a:schemeClr val="dk1"/>
                </a:solidFill>
                <a:latin typeface="Calibri" panose="020F0502020204030204" pitchFamily="34" charset="0"/>
                <a:ea typeface="Calibri"/>
                <a:cs typeface="Calibri" panose="020F0502020204030204" pitchFamily="34" charset="0"/>
                <a:sym typeface="Calibri"/>
              </a:rPr>
              <a:t>Model Parameters</a:t>
            </a:r>
            <a:r>
              <a:rPr lang="en-US" sz="9600" b="0" i="0" u="none" strike="noStrike" cap="none" dirty="0">
                <a:solidFill>
                  <a:schemeClr val="dk1"/>
                </a:solidFill>
                <a:latin typeface="Calibri" panose="020F0502020204030204" pitchFamily="34" charset="0"/>
                <a:ea typeface="Calibri"/>
                <a:cs typeface="Calibri" panose="020F0502020204030204" pitchFamily="34" charset="0"/>
                <a:sym typeface="Calibri"/>
              </a:rPr>
              <a:t>:</a:t>
            </a:r>
            <a:endParaRPr sz="9600" dirty="0">
              <a:latin typeface="Calibri" panose="020F0502020204030204" pitchFamily="34" charset="0"/>
              <a:cs typeface="Calibri" panose="020F0502020204030204" pitchFamily="34" charset="0"/>
            </a:endParaRPr>
          </a:p>
          <a:p>
            <a:pPr marL="914400" marR="0" lvl="1" indent="-342900" algn="l" rtl="0">
              <a:lnSpc>
                <a:spcPct val="115000"/>
              </a:lnSpc>
              <a:spcBef>
                <a:spcPts val="360"/>
              </a:spcBef>
              <a:spcAft>
                <a:spcPts val="0"/>
              </a:spcAft>
              <a:buClr>
                <a:schemeClr val="dk1"/>
              </a:buClr>
              <a:buSzPct val="94736"/>
              <a:buFont typeface="Arial"/>
              <a:buChar char="–"/>
            </a:pPr>
            <a:r>
              <a:rPr lang="en-US" sz="8000" b="0" i="0" u="none" strike="noStrike" cap="none" dirty="0">
                <a:solidFill>
                  <a:schemeClr val="dk1"/>
                </a:solidFill>
                <a:latin typeface="Calibri" panose="020F0502020204030204" pitchFamily="34" charset="0"/>
                <a:ea typeface="Avenir"/>
                <a:cs typeface="Calibri" panose="020F0502020204030204" pitchFamily="34" charset="0"/>
                <a:sym typeface="Avenir"/>
              </a:rPr>
              <a:t>Kernel = RBF</a:t>
            </a:r>
            <a:endParaRPr sz="8000" dirty="0">
              <a:latin typeface="Calibri" panose="020F0502020204030204" pitchFamily="34" charset="0"/>
              <a:cs typeface="Calibri" panose="020F0502020204030204" pitchFamily="34" charset="0"/>
            </a:endParaRPr>
          </a:p>
          <a:p>
            <a:pPr marL="914400" marR="0" lvl="1" indent="-342900" algn="l" rtl="0">
              <a:lnSpc>
                <a:spcPct val="115000"/>
              </a:lnSpc>
              <a:spcBef>
                <a:spcPts val="360"/>
              </a:spcBef>
              <a:spcAft>
                <a:spcPts val="0"/>
              </a:spcAft>
              <a:buClr>
                <a:schemeClr val="dk1"/>
              </a:buClr>
              <a:buSzPct val="94736"/>
              <a:buFont typeface="Arial"/>
              <a:buChar char="–"/>
            </a:pPr>
            <a:r>
              <a:rPr lang="en-US" sz="8000" b="0" i="0" u="none" strike="noStrike" cap="none" dirty="0">
                <a:solidFill>
                  <a:schemeClr val="dk1"/>
                </a:solidFill>
                <a:latin typeface="Calibri" panose="020F0502020204030204" pitchFamily="34" charset="0"/>
                <a:ea typeface="Avenir"/>
                <a:cs typeface="Calibri" panose="020F0502020204030204" pitchFamily="34" charset="0"/>
                <a:sym typeface="Avenir"/>
              </a:rPr>
              <a:t>Gamma = 0.001</a:t>
            </a:r>
            <a:endParaRPr sz="8000" b="0" i="0" u="none" strike="noStrike" cap="none" dirty="0">
              <a:solidFill>
                <a:schemeClr val="dk1"/>
              </a:solidFill>
              <a:latin typeface="Calibri" panose="020F0502020204030204" pitchFamily="34" charset="0"/>
              <a:ea typeface="Avenir"/>
              <a:cs typeface="Calibri" panose="020F0502020204030204" pitchFamily="34" charset="0"/>
              <a:sym typeface="Avenir"/>
            </a:endParaRPr>
          </a:p>
          <a:p>
            <a:pPr marL="914400" marR="0" lvl="1" indent="-349250" algn="l" rtl="0">
              <a:lnSpc>
                <a:spcPct val="115000"/>
              </a:lnSpc>
              <a:spcBef>
                <a:spcPts val="360"/>
              </a:spcBef>
              <a:spcAft>
                <a:spcPts val="0"/>
              </a:spcAft>
              <a:buClr>
                <a:schemeClr val="dk1"/>
              </a:buClr>
              <a:buSzPct val="100000"/>
              <a:buFont typeface="Avenir"/>
              <a:buChar char="–"/>
            </a:pPr>
            <a:r>
              <a:rPr lang="en-US" sz="8000" dirty="0">
                <a:solidFill>
                  <a:schemeClr val="dk1"/>
                </a:solidFill>
                <a:latin typeface="Calibri" panose="020F0502020204030204" pitchFamily="34" charset="0"/>
                <a:ea typeface="Avenir"/>
                <a:cs typeface="Calibri" panose="020F0502020204030204" pitchFamily="34" charset="0"/>
                <a:sym typeface="Avenir"/>
              </a:rPr>
              <a:t>C=1</a:t>
            </a:r>
            <a:endParaRPr sz="8000" dirty="0">
              <a:solidFill>
                <a:schemeClr val="dk1"/>
              </a:solidFill>
              <a:latin typeface="Calibri" panose="020F0502020204030204" pitchFamily="34" charset="0"/>
              <a:ea typeface="Avenir"/>
              <a:cs typeface="Calibri" panose="020F0502020204030204" pitchFamily="34" charset="0"/>
              <a:sym typeface="Avenir"/>
            </a:endParaRPr>
          </a:p>
          <a:p>
            <a:pPr marL="1371600" marR="0" lvl="2" indent="-228600" algn="l" rtl="0">
              <a:lnSpc>
                <a:spcPct val="115000"/>
              </a:lnSpc>
              <a:spcBef>
                <a:spcPts val="360"/>
              </a:spcBef>
              <a:spcAft>
                <a:spcPts val="0"/>
              </a:spcAft>
              <a:buClr>
                <a:schemeClr val="dk1"/>
              </a:buClr>
              <a:buSzPct val="100000"/>
              <a:buFont typeface="Arial"/>
              <a:buNone/>
            </a:pPr>
            <a:endParaRPr sz="7200" b="0" i="0" u="none" strike="noStrike" cap="none" dirty="0">
              <a:solidFill>
                <a:schemeClr val="dk1"/>
              </a:solidFill>
              <a:latin typeface="Avenir"/>
              <a:ea typeface="Avenir"/>
              <a:cs typeface="Avenir"/>
              <a:sym typeface="Avenir"/>
            </a:endParaRPr>
          </a:p>
          <a:p>
            <a:pPr marL="457200" marR="0" lvl="0" indent="-228600" algn="l" rtl="0">
              <a:lnSpc>
                <a:spcPct val="100000"/>
              </a:lnSpc>
              <a:spcBef>
                <a:spcPts val="360"/>
              </a:spcBef>
              <a:spcAft>
                <a:spcPts val="0"/>
              </a:spcAft>
              <a:buClr>
                <a:schemeClr val="dk1"/>
              </a:buClr>
              <a:buSzPct val="300000"/>
              <a:buFont typeface="Arial"/>
              <a:buNone/>
            </a:pPr>
            <a:endParaRPr sz="2400" b="0" i="0" u="none" strike="noStrike" cap="none" dirty="0">
              <a:solidFill>
                <a:schemeClr val="dk1"/>
              </a:solidFill>
              <a:latin typeface="Calibri"/>
              <a:ea typeface="Calibri"/>
              <a:cs typeface="Calibri"/>
              <a:sym typeface="Calibri"/>
            </a:endParaRPr>
          </a:p>
        </p:txBody>
      </p:sp>
      <p:sp>
        <p:nvSpPr>
          <p:cNvPr id="193" name="Google Shape;193;p25"/>
          <p:cNvSpPr txBox="1"/>
          <p:nvPr/>
        </p:nvSpPr>
        <p:spPr>
          <a:xfrm>
            <a:off x="609600" y="3638306"/>
            <a:ext cx="10972800" cy="886557"/>
          </a:xfrm>
          <a:prstGeom prst="rect">
            <a:avLst/>
          </a:prstGeom>
          <a:noFill/>
          <a:ln>
            <a:noFill/>
          </a:ln>
        </p:spPr>
        <p:txBody>
          <a:bodyPr spcFirstLastPara="1" wrap="square" lIns="91425" tIns="45700" rIns="91425" bIns="45700" anchor="ctr"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2400" b="1" i="0" u="none" strike="noStrike" cap="none" dirty="0">
                <a:solidFill>
                  <a:schemeClr val="dk1"/>
                </a:solidFill>
                <a:latin typeface="Calibri"/>
                <a:ea typeface="Calibri"/>
                <a:cs typeface="Calibri"/>
                <a:sym typeface="Calibri"/>
              </a:rPr>
              <a:t>Results</a:t>
            </a:r>
            <a:r>
              <a:rPr lang="en-US" sz="2400" b="0" i="0" u="none" strike="noStrike" cap="none" dirty="0">
                <a:solidFill>
                  <a:schemeClr val="dk1"/>
                </a:solidFill>
                <a:latin typeface="Calibri"/>
                <a:ea typeface="Calibri"/>
                <a:cs typeface="Calibri"/>
                <a:sym typeface="Calibri"/>
              </a:rPr>
              <a:t>: Test accuracy with SVM 68%</a:t>
            </a:r>
            <a:endParaRPr dirty="0"/>
          </a:p>
        </p:txBody>
      </p:sp>
      <p:pic>
        <p:nvPicPr>
          <p:cNvPr id="195" name="Google Shape;195;p25"/>
          <p:cNvPicPr preferRelativeResize="0"/>
          <p:nvPr/>
        </p:nvPicPr>
        <p:blipFill rotWithShape="1">
          <a:blip r:embed="rId3">
            <a:alphaModFix/>
          </a:blip>
          <a:srcRect/>
          <a:stretch/>
        </p:blipFill>
        <p:spPr>
          <a:xfrm>
            <a:off x="4769770" y="4571437"/>
            <a:ext cx="3421730" cy="1867463"/>
          </a:xfrm>
          <a:prstGeom prst="rect">
            <a:avLst/>
          </a:prstGeom>
          <a:noFill/>
          <a:ln>
            <a:noFill/>
          </a:ln>
        </p:spPr>
      </p:pic>
      <p:sp>
        <p:nvSpPr>
          <p:cNvPr id="196" name="Google Shape;196;p25"/>
          <p:cNvSpPr txBox="1"/>
          <p:nvPr/>
        </p:nvSpPr>
        <p:spPr>
          <a:xfrm>
            <a:off x="1145138" y="5403291"/>
            <a:ext cx="250581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i="0" u="none" strike="noStrike" cap="none" dirty="0">
                <a:solidFill>
                  <a:srgbClr val="000000"/>
                </a:solidFill>
                <a:latin typeface="Calibri" panose="020F0502020204030204" pitchFamily="34" charset="0"/>
                <a:cs typeface="Calibri" panose="020F0502020204030204" pitchFamily="34" charset="0"/>
                <a:sym typeface="Arial"/>
              </a:rPr>
              <a:t>Confusion Matrix:</a:t>
            </a:r>
            <a:endParaRPr dirty="0">
              <a:latin typeface="Calibri" panose="020F0502020204030204" pitchFamily="34" charset="0"/>
              <a:cs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00"/>
        <p:cNvGrpSpPr/>
        <p:nvPr/>
      </p:nvGrpSpPr>
      <p:grpSpPr>
        <a:xfrm>
          <a:off x="0" y="0"/>
          <a:ext cx="0" cy="0"/>
          <a:chOff x="0" y="0"/>
          <a:chExt cx="0" cy="0"/>
        </a:xfrm>
      </p:grpSpPr>
      <p:sp>
        <p:nvSpPr>
          <p:cNvPr id="201" name="Google Shape;201;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a:t>CNN Model</a:t>
            </a:r>
            <a:endParaRPr/>
          </a:p>
        </p:txBody>
      </p:sp>
      <p:sp>
        <p:nvSpPr>
          <p:cNvPr id="202" name="Google Shape;202;p26"/>
          <p:cNvSpPr txBox="1">
            <a:spLocks noGrp="1"/>
          </p:cNvSpPr>
          <p:nvPr>
            <p:ph type="body" idx="1"/>
          </p:nvPr>
        </p:nvSpPr>
        <p:spPr>
          <a:xfrm>
            <a:off x="500186" y="1417638"/>
            <a:ext cx="6428896" cy="872940"/>
          </a:xfrm>
          <a:prstGeom prst="rect">
            <a:avLst/>
          </a:prstGeom>
          <a:noFill/>
          <a:ln>
            <a:noFill/>
          </a:ln>
        </p:spPr>
        <p:txBody>
          <a:bodyPr spcFirstLastPara="1" wrap="square" lIns="91425" tIns="45700" rIns="91425" bIns="45700" anchor="ctr" anchorCtr="0">
            <a:normAutofit/>
          </a:bodyPr>
          <a:lstStyle/>
          <a:p>
            <a:pPr marL="457200" lvl="0" indent="-342900" algn="l" rtl="0">
              <a:lnSpc>
                <a:spcPct val="100000"/>
              </a:lnSpc>
              <a:spcBef>
                <a:spcPts val="360"/>
              </a:spcBef>
              <a:spcAft>
                <a:spcPts val="0"/>
              </a:spcAft>
              <a:buClr>
                <a:schemeClr val="dk1"/>
              </a:buClr>
              <a:buSzPts val="1800"/>
              <a:buChar char="•"/>
            </a:pPr>
            <a:r>
              <a:rPr lang="en-US" sz="2400" b="1"/>
              <a:t>VGG16 architecture:</a:t>
            </a:r>
            <a:endParaRPr sz="2400"/>
          </a:p>
          <a:p>
            <a:pPr marL="114300" lvl="0" indent="0" algn="l" rtl="0">
              <a:lnSpc>
                <a:spcPct val="100000"/>
              </a:lnSpc>
              <a:spcBef>
                <a:spcPts val="360"/>
              </a:spcBef>
              <a:spcAft>
                <a:spcPts val="0"/>
              </a:spcAft>
              <a:buSzPts val="1800"/>
              <a:buNone/>
            </a:pPr>
            <a:endParaRPr sz="2000"/>
          </a:p>
        </p:txBody>
      </p:sp>
      <p:pic>
        <p:nvPicPr>
          <p:cNvPr id="203" name="Google Shape;203;p26" descr="VGG-16 | CNN model - GeeksforGeeks"/>
          <p:cNvPicPr preferRelativeResize="0"/>
          <p:nvPr/>
        </p:nvPicPr>
        <p:blipFill rotWithShape="1">
          <a:blip r:embed="rId3">
            <a:alphaModFix/>
          </a:blip>
          <a:srcRect t="15129"/>
          <a:stretch/>
        </p:blipFill>
        <p:spPr>
          <a:xfrm>
            <a:off x="884439" y="2088410"/>
            <a:ext cx="10697961" cy="2681180"/>
          </a:xfrm>
          <a:prstGeom prst="rect">
            <a:avLst/>
          </a:prstGeom>
          <a:noFill/>
          <a:ln>
            <a:noFill/>
          </a:ln>
        </p:spPr>
      </p:pic>
      <p:sp>
        <p:nvSpPr>
          <p:cNvPr id="204" name="Google Shape;204;p26"/>
          <p:cNvSpPr txBox="1"/>
          <p:nvPr/>
        </p:nvSpPr>
        <p:spPr>
          <a:xfrm>
            <a:off x="868251" y="4923692"/>
            <a:ext cx="10409349" cy="830956"/>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n-US" sz="1600" b="0" i="0" u="none" strike="noStrike" cap="none" dirty="0">
                <a:solidFill>
                  <a:srgbClr val="000000"/>
                </a:solidFill>
                <a:latin typeface="Arial"/>
                <a:ea typeface="Arial"/>
                <a:cs typeface="Arial"/>
                <a:sym typeface="Arial"/>
              </a:rPr>
              <a:t>Optimizer = SGD				Learning Rate = 0.0001</a:t>
            </a:r>
            <a:endParaRPr dirty="0"/>
          </a:p>
          <a:p>
            <a:pPr marL="0" marR="0" lvl="1" indent="0" algn="l" rtl="0">
              <a:lnSpc>
                <a:spcPct val="100000"/>
              </a:lnSpc>
              <a:spcBef>
                <a:spcPts val="0"/>
              </a:spcBef>
              <a:spcAft>
                <a:spcPts val="0"/>
              </a:spcAft>
              <a:buNone/>
            </a:pPr>
            <a:r>
              <a:rPr lang="en-US" sz="1600" b="0" i="0" u="none" strike="noStrike" cap="none" dirty="0">
                <a:solidFill>
                  <a:srgbClr val="000000"/>
                </a:solidFill>
                <a:latin typeface="Arial"/>
                <a:ea typeface="Arial"/>
                <a:cs typeface="Arial"/>
                <a:sym typeface="Arial"/>
              </a:rPr>
              <a:t>Loss Function = Categorical Cross-entropy 	Epochs = 20				</a:t>
            </a:r>
          </a:p>
          <a:p>
            <a:pPr marL="0" marR="0" lvl="1" indent="0" algn="l" rtl="0">
              <a:lnSpc>
                <a:spcPct val="100000"/>
              </a:lnSpc>
              <a:spcBef>
                <a:spcPts val="0"/>
              </a:spcBef>
              <a:spcAft>
                <a:spcPts val="0"/>
              </a:spcAft>
              <a:buNone/>
            </a:pPr>
            <a:r>
              <a:rPr lang="en-US" sz="1600" b="0" i="0" u="none" strike="noStrike" cap="none" dirty="0">
                <a:solidFill>
                  <a:srgbClr val="000000"/>
                </a:solidFill>
                <a:latin typeface="Arial"/>
                <a:ea typeface="Arial"/>
                <a:cs typeface="Arial"/>
                <a:sym typeface="Arial"/>
              </a:rPr>
              <a:t>Activation Function = </a:t>
            </a:r>
            <a:r>
              <a:rPr lang="en-US" sz="1600" b="0" i="0" u="none" strike="noStrike" cap="none" dirty="0" err="1">
                <a:solidFill>
                  <a:srgbClr val="000000"/>
                </a:solidFill>
                <a:latin typeface="Arial"/>
                <a:ea typeface="Arial"/>
                <a:cs typeface="Arial"/>
                <a:sym typeface="Arial"/>
              </a:rPr>
              <a:t>Relu</a:t>
            </a:r>
            <a:r>
              <a:rPr lang="en-US" dirty="0"/>
              <a:t>			</a:t>
            </a:r>
            <a:r>
              <a:rPr lang="en-US" sz="1600" b="0" i="0" u="none" strike="noStrike" cap="none" dirty="0">
                <a:solidFill>
                  <a:srgbClr val="000000"/>
                </a:solidFill>
                <a:latin typeface="Arial"/>
                <a:ea typeface="Arial"/>
                <a:cs typeface="Arial"/>
                <a:sym typeface="Arial"/>
              </a:rPr>
              <a:t>Activation Function (FC) = SoftMax</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08"/>
        <p:cNvGrpSpPr/>
        <p:nvPr/>
      </p:nvGrpSpPr>
      <p:grpSpPr>
        <a:xfrm>
          <a:off x="0" y="0"/>
          <a:ext cx="0" cy="0"/>
          <a:chOff x="0" y="0"/>
          <a:chExt cx="0" cy="0"/>
        </a:xfrm>
      </p:grpSpPr>
      <p:sp>
        <p:nvSpPr>
          <p:cNvPr id="209" name="Google Shape;209;p2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a:t>CNN Model</a:t>
            </a:r>
            <a:endParaRPr/>
          </a:p>
        </p:txBody>
      </p:sp>
      <p:sp>
        <p:nvSpPr>
          <p:cNvPr id="210" name="Google Shape;210;p27"/>
          <p:cNvSpPr txBox="1">
            <a:spLocks noGrp="1"/>
          </p:cNvSpPr>
          <p:nvPr>
            <p:ph type="body" idx="1"/>
          </p:nvPr>
        </p:nvSpPr>
        <p:spPr>
          <a:xfrm>
            <a:off x="500186" y="1147578"/>
            <a:ext cx="6428896" cy="872940"/>
          </a:xfrm>
          <a:prstGeom prst="rect">
            <a:avLst/>
          </a:prstGeom>
          <a:noFill/>
          <a:ln>
            <a:noFill/>
          </a:ln>
        </p:spPr>
        <p:txBody>
          <a:bodyPr spcFirstLastPara="1" wrap="square" lIns="91425" tIns="45700" rIns="91425" bIns="45700" anchor="ctr" anchorCtr="0">
            <a:normAutofit/>
          </a:bodyPr>
          <a:lstStyle/>
          <a:p>
            <a:pPr marL="457200" lvl="0" indent="-342900" algn="l" rtl="0">
              <a:lnSpc>
                <a:spcPct val="100000"/>
              </a:lnSpc>
              <a:spcBef>
                <a:spcPts val="360"/>
              </a:spcBef>
              <a:spcAft>
                <a:spcPts val="0"/>
              </a:spcAft>
              <a:buClr>
                <a:schemeClr val="dk1"/>
              </a:buClr>
              <a:buSzPts val="1800"/>
              <a:buChar char="•"/>
            </a:pPr>
            <a:r>
              <a:rPr lang="en-US" sz="2800" b="1"/>
              <a:t>Results:</a:t>
            </a:r>
            <a:endParaRPr sz="2800"/>
          </a:p>
          <a:p>
            <a:pPr marL="114300" lvl="0" indent="0" algn="l" rtl="0">
              <a:lnSpc>
                <a:spcPct val="100000"/>
              </a:lnSpc>
              <a:spcBef>
                <a:spcPts val="360"/>
              </a:spcBef>
              <a:spcAft>
                <a:spcPts val="0"/>
              </a:spcAft>
              <a:buSzPts val="1800"/>
              <a:buNone/>
            </a:pPr>
            <a:endParaRPr sz="2000"/>
          </a:p>
        </p:txBody>
      </p:sp>
      <p:pic>
        <p:nvPicPr>
          <p:cNvPr id="211" name="Google Shape;211;p27"/>
          <p:cNvPicPr preferRelativeResize="0"/>
          <p:nvPr/>
        </p:nvPicPr>
        <p:blipFill rotWithShape="1">
          <a:blip r:embed="rId3">
            <a:alphaModFix/>
          </a:blip>
          <a:srcRect/>
          <a:stretch/>
        </p:blipFill>
        <p:spPr>
          <a:xfrm>
            <a:off x="1015387" y="1740396"/>
            <a:ext cx="4565413" cy="2662969"/>
          </a:xfrm>
          <a:prstGeom prst="rect">
            <a:avLst/>
          </a:prstGeom>
          <a:noFill/>
          <a:ln>
            <a:noFill/>
          </a:ln>
        </p:spPr>
      </p:pic>
      <p:pic>
        <p:nvPicPr>
          <p:cNvPr id="212" name="Google Shape;212;p27"/>
          <p:cNvPicPr preferRelativeResize="0"/>
          <p:nvPr/>
        </p:nvPicPr>
        <p:blipFill rotWithShape="1">
          <a:blip r:embed="rId4">
            <a:alphaModFix/>
          </a:blip>
          <a:srcRect/>
          <a:stretch/>
        </p:blipFill>
        <p:spPr>
          <a:xfrm>
            <a:off x="6096000" y="1740396"/>
            <a:ext cx="4565413" cy="2692775"/>
          </a:xfrm>
          <a:prstGeom prst="rect">
            <a:avLst/>
          </a:prstGeom>
          <a:noFill/>
          <a:ln>
            <a:noFill/>
          </a:ln>
        </p:spPr>
      </p:pic>
      <p:pic>
        <p:nvPicPr>
          <p:cNvPr id="213" name="Google Shape;213;p27"/>
          <p:cNvPicPr preferRelativeResize="0"/>
          <p:nvPr/>
        </p:nvPicPr>
        <p:blipFill rotWithShape="1">
          <a:blip r:embed="rId5">
            <a:alphaModFix/>
          </a:blip>
          <a:srcRect/>
          <a:stretch/>
        </p:blipFill>
        <p:spPr>
          <a:xfrm>
            <a:off x="1015387" y="4837483"/>
            <a:ext cx="7596895" cy="11764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7"/>
        <p:cNvGrpSpPr/>
        <p:nvPr/>
      </p:nvGrpSpPr>
      <p:grpSpPr>
        <a:xfrm>
          <a:off x="0" y="0"/>
          <a:ext cx="0" cy="0"/>
          <a:chOff x="0" y="0"/>
          <a:chExt cx="0" cy="0"/>
        </a:xfrm>
      </p:grpSpPr>
      <p:sp>
        <p:nvSpPr>
          <p:cNvPr id="218" name="Google Shape;218;p2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a:t>CNN Model</a:t>
            </a:r>
            <a:endParaRPr/>
          </a:p>
        </p:txBody>
      </p:sp>
      <p:sp>
        <p:nvSpPr>
          <p:cNvPr id="219" name="Google Shape;219;p28"/>
          <p:cNvSpPr txBox="1">
            <a:spLocks noGrp="1"/>
          </p:cNvSpPr>
          <p:nvPr>
            <p:ph type="body" idx="1"/>
          </p:nvPr>
        </p:nvSpPr>
        <p:spPr>
          <a:xfrm>
            <a:off x="500186" y="1147578"/>
            <a:ext cx="6428896" cy="872940"/>
          </a:xfrm>
          <a:prstGeom prst="rect">
            <a:avLst/>
          </a:prstGeom>
          <a:noFill/>
          <a:ln>
            <a:noFill/>
          </a:ln>
        </p:spPr>
        <p:txBody>
          <a:bodyPr spcFirstLastPara="1" wrap="square" lIns="91425" tIns="45700" rIns="91425" bIns="45700" anchor="ctr" anchorCtr="0">
            <a:normAutofit lnSpcReduction="10000"/>
          </a:bodyPr>
          <a:lstStyle/>
          <a:p>
            <a:pPr marL="457200" lvl="0" indent="-342900" algn="l" rtl="0">
              <a:lnSpc>
                <a:spcPct val="100000"/>
              </a:lnSpc>
              <a:spcBef>
                <a:spcPts val="360"/>
              </a:spcBef>
              <a:spcAft>
                <a:spcPts val="0"/>
              </a:spcAft>
              <a:buClr>
                <a:schemeClr val="dk1"/>
              </a:buClr>
              <a:buSzPts val="1800"/>
              <a:buChar char="•"/>
            </a:pPr>
            <a:r>
              <a:rPr lang="en-US" sz="2800" b="1" dirty="0"/>
              <a:t>Results:</a:t>
            </a:r>
            <a:endParaRPr sz="2800" dirty="0"/>
          </a:p>
          <a:p>
            <a:pPr marL="114300" lvl="0" indent="0" algn="l" rtl="0">
              <a:lnSpc>
                <a:spcPct val="100000"/>
              </a:lnSpc>
              <a:spcBef>
                <a:spcPts val="360"/>
              </a:spcBef>
              <a:spcAft>
                <a:spcPts val="0"/>
              </a:spcAft>
              <a:buClr>
                <a:schemeClr val="dk1"/>
              </a:buClr>
              <a:buSzPts val="1800"/>
              <a:buNone/>
            </a:pPr>
            <a:r>
              <a:rPr lang="en-US" sz="2000" dirty="0"/>
              <a:t>Confusion matrix:</a:t>
            </a:r>
            <a:endParaRPr dirty="0"/>
          </a:p>
        </p:txBody>
      </p:sp>
      <p:pic>
        <p:nvPicPr>
          <p:cNvPr id="220" name="Google Shape;220;p28"/>
          <p:cNvPicPr preferRelativeResize="0"/>
          <p:nvPr/>
        </p:nvPicPr>
        <p:blipFill rotWithShape="1">
          <a:blip r:embed="rId3">
            <a:alphaModFix/>
          </a:blip>
          <a:srcRect/>
          <a:stretch/>
        </p:blipFill>
        <p:spPr>
          <a:xfrm>
            <a:off x="4004085" y="1417638"/>
            <a:ext cx="5421270" cy="3005965"/>
          </a:xfrm>
          <a:prstGeom prst="rect">
            <a:avLst/>
          </a:prstGeom>
          <a:noFill/>
          <a:ln>
            <a:noFill/>
          </a:ln>
        </p:spPr>
      </p:pic>
      <p:sp>
        <p:nvSpPr>
          <p:cNvPr id="221" name="Google Shape;221;p28"/>
          <p:cNvSpPr txBox="1"/>
          <p:nvPr/>
        </p:nvSpPr>
        <p:spPr>
          <a:xfrm>
            <a:off x="500186" y="4513095"/>
            <a:ext cx="11445629" cy="2180782"/>
          </a:xfrm>
          <a:prstGeom prst="rect">
            <a:avLst/>
          </a:prstGeom>
          <a:noFill/>
          <a:ln>
            <a:noFill/>
          </a:ln>
        </p:spPr>
        <p:txBody>
          <a:bodyPr spcFirstLastPara="1" wrap="square" lIns="91425" tIns="45700" rIns="91425" bIns="45700" anchor="ctr" anchorCtr="0">
            <a:normAutofit lnSpcReduction="10000"/>
          </a:bodyPr>
          <a:lstStyle/>
          <a:p>
            <a:pPr marL="457200" marR="0" lvl="0" indent="-342900" algn="l" rtl="0">
              <a:lnSpc>
                <a:spcPct val="100000"/>
              </a:lnSpc>
              <a:spcBef>
                <a:spcPts val="360"/>
              </a:spcBef>
              <a:spcAft>
                <a:spcPts val="0"/>
              </a:spcAft>
              <a:buClr>
                <a:schemeClr val="dk1"/>
              </a:buClr>
              <a:buSzPts val="1800"/>
              <a:buFont typeface="Arial"/>
              <a:buChar char="•"/>
            </a:pPr>
            <a:r>
              <a:rPr lang="en-US" sz="2800" b="1" i="0" u="none" strike="noStrike" cap="none" dirty="0">
                <a:solidFill>
                  <a:schemeClr val="dk1"/>
                </a:solidFill>
                <a:latin typeface="Calibri"/>
                <a:ea typeface="Calibri"/>
                <a:cs typeface="Calibri"/>
                <a:sym typeface="Calibri"/>
              </a:rPr>
              <a:t>Comment on Results:</a:t>
            </a:r>
            <a:endParaRPr sz="2800" b="0" i="0" u="none" strike="noStrike" cap="none" dirty="0">
              <a:solidFill>
                <a:schemeClr val="dk1"/>
              </a:solidFill>
              <a:latin typeface="Calibri"/>
              <a:ea typeface="Calibri"/>
              <a:cs typeface="Calibri"/>
              <a:sym typeface="Calibri"/>
            </a:endParaRPr>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dirty="0">
                <a:solidFill>
                  <a:schemeClr val="dk1"/>
                </a:solidFill>
                <a:latin typeface="Calibri"/>
                <a:ea typeface="Calibri"/>
                <a:cs typeface="Calibri"/>
                <a:sym typeface="Calibri"/>
              </a:rPr>
              <a:t>From confusion matrix we noticed that all moderate class images classified as very mild, so the model didn’t train enough on moderate.</a:t>
            </a:r>
            <a:endParaRPr dirty="0"/>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dirty="0">
                <a:solidFill>
                  <a:schemeClr val="dk1"/>
                </a:solidFill>
                <a:latin typeface="Calibri"/>
                <a:ea typeface="Calibri"/>
                <a:cs typeface="Calibri"/>
                <a:sym typeface="Calibri"/>
              </a:rPr>
              <a:t>And noticed from accuracy 99% validation accuracy and test accuracy only 73% so there are features in test data the model didn’t train on it.</a:t>
            </a:r>
            <a:endParaRPr dirty="0"/>
          </a:p>
          <a:p>
            <a:pPr marL="914400" marR="0" lvl="1" indent="-342900" algn="l" rtl="0">
              <a:lnSpc>
                <a:spcPct val="100000"/>
              </a:lnSpc>
              <a:spcBef>
                <a:spcPts val="360"/>
              </a:spcBef>
              <a:spcAft>
                <a:spcPts val="0"/>
              </a:spcAft>
              <a:buClr>
                <a:schemeClr val="dk1"/>
              </a:buClr>
              <a:buSzPts val="1800"/>
              <a:buFont typeface="Arial"/>
              <a:buChar char="–"/>
            </a:pPr>
            <a:r>
              <a:rPr lang="en-US" sz="1600" b="0" i="0" u="none" strike="noStrike" cap="none" dirty="0">
                <a:solidFill>
                  <a:schemeClr val="dk1"/>
                </a:solidFill>
                <a:latin typeface="Calibri"/>
                <a:ea typeface="Calibri"/>
                <a:cs typeface="Calibri"/>
                <a:sym typeface="Calibri"/>
              </a:rPr>
              <a:t>So, we tried to concatenate all data and split it again to train, validation and test in the begging  and applied this technique in the next model.</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5"/>
        <p:cNvGrpSpPr/>
        <p:nvPr/>
      </p:nvGrpSpPr>
      <p:grpSpPr>
        <a:xfrm>
          <a:off x="0" y="0"/>
          <a:ext cx="0" cy="0"/>
          <a:chOff x="0" y="0"/>
          <a:chExt cx="0" cy="0"/>
        </a:xfrm>
      </p:grpSpPr>
      <p:sp>
        <p:nvSpPr>
          <p:cNvPr id="226" name="Google Shape;226;p2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800"/>
              <a:buNone/>
            </a:pPr>
            <a:r>
              <a:rPr lang="en-US" b="1"/>
              <a:t>Result after concatenation</a:t>
            </a:r>
            <a:endParaRPr/>
          </a:p>
        </p:txBody>
      </p:sp>
      <p:pic>
        <p:nvPicPr>
          <p:cNvPr id="227" name="Google Shape;227;p29"/>
          <p:cNvPicPr preferRelativeResize="0"/>
          <p:nvPr/>
        </p:nvPicPr>
        <p:blipFill rotWithShape="1">
          <a:blip r:embed="rId3">
            <a:alphaModFix/>
          </a:blip>
          <a:srcRect/>
          <a:stretch/>
        </p:blipFill>
        <p:spPr>
          <a:xfrm>
            <a:off x="119785" y="1417639"/>
            <a:ext cx="11817929" cy="4069773"/>
          </a:xfrm>
          <a:prstGeom prst="rect">
            <a:avLst/>
          </a:prstGeom>
          <a:noFill/>
          <a:ln>
            <a:noFill/>
          </a:ln>
        </p:spPr>
      </p:pic>
      <p:sp>
        <p:nvSpPr>
          <p:cNvPr id="228" name="Google Shape;228;p29"/>
          <p:cNvSpPr/>
          <p:nvPr/>
        </p:nvSpPr>
        <p:spPr>
          <a:xfrm>
            <a:off x="493575" y="6026725"/>
            <a:ext cx="3509700" cy="369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3C4043"/>
              </a:buClr>
              <a:buSzPts val="1800"/>
              <a:buFont typeface="Arial"/>
              <a:buNone/>
            </a:pPr>
            <a:r>
              <a:rPr lang="en-US" sz="1800" b="1" i="0" u="none" strike="noStrike" cap="none">
                <a:solidFill>
                  <a:srgbClr val="3C4043"/>
                </a:solidFill>
                <a:latin typeface="Roboto Mono"/>
                <a:ea typeface="Roboto Mono"/>
                <a:cs typeface="Roboto Mono"/>
                <a:sym typeface="Roboto Mono"/>
              </a:rPr>
              <a:t>Testing Accuracy: 8</a:t>
            </a:r>
            <a:r>
              <a:rPr lang="en-US" sz="1800" b="1">
                <a:solidFill>
                  <a:srgbClr val="3C4043"/>
                </a:solidFill>
                <a:latin typeface="Roboto Mono"/>
                <a:ea typeface="Roboto Mono"/>
                <a:cs typeface="Roboto Mono"/>
                <a:sym typeface="Roboto Mono"/>
              </a:rPr>
              <a:t>3</a:t>
            </a:r>
            <a:r>
              <a:rPr lang="en-US" sz="1800" b="1" i="0" u="none" strike="noStrike" cap="none">
                <a:solidFill>
                  <a:srgbClr val="3C4043"/>
                </a:solidFill>
                <a:latin typeface="Roboto Mono"/>
                <a:ea typeface="Roboto Mono"/>
                <a:cs typeface="Roboto Mono"/>
                <a:sym typeface="Roboto Mono"/>
              </a:rPr>
              <a:t>.74%</a:t>
            </a:r>
            <a:r>
              <a:rPr lang="en-US" sz="2400" b="1" i="0" u="none" strike="noStrike" cap="none">
                <a:solidFill>
                  <a:schemeClr val="dk1"/>
                </a:solidFill>
              </a:rPr>
              <a:t> </a:t>
            </a:r>
            <a:endParaRPr sz="4000" b="1" i="0" u="none" strike="noStrike" cap="none">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609600" y="118426"/>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a:t>CNN Model</a:t>
            </a:r>
            <a:endParaRPr/>
          </a:p>
        </p:txBody>
      </p:sp>
      <p:sp>
        <p:nvSpPr>
          <p:cNvPr id="234" name="Google Shape;234;p30"/>
          <p:cNvSpPr txBox="1">
            <a:spLocks noGrp="1"/>
          </p:cNvSpPr>
          <p:nvPr>
            <p:ph type="body" idx="1"/>
          </p:nvPr>
        </p:nvSpPr>
        <p:spPr>
          <a:xfrm>
            <a:off x="609600" y="1081431"/>
            <a:ext cx="6428896" cy="759092"/>
          </a:xfrm>
          <a:prstGeom prst="rect">
            <a:avLst/>
          </a:prstGeom>
          <a:noFill/>
          <a:ln>
            <a:noFill/>
          </a:ln>
        </p:spPr>
        <p:txBody>
          <a:bodyPr spcFirstLastPara="1" wrap="square" lIns="91425" tIns="45700" rIns="91425" bIns="45700" anchor="ctr" anchorCtr="0">
            <a:normAutofit/>
          </a:bodyPr>
          <a:lstStyle/>
          <a:p>
            <a:pPr marL="457200" lvl="0" indent="-342900" algn="l" rtl="0">
              <a:lnSpc>
                <a:spcPct val="100000"/>
              </a:lnSpc>
              <a:spcBef>
                <a:spcPts val="360"/>
              </a:spcBef>
              <a:spcAft>
                <a:spcPts val="0"/>
              </a:spcAft>
              <a:buClr>
                <a:schemeClr val="dk1"/>
              </a:buClr>
              <a:buSzPts val="1800"/>
              <a:buChar char="•"/>
            </a:pPr>
            <a:r>
              <a:rPr lang="en-US" sz="2800" b="1"/>
              <a:t>VGG19 Model:</a:t>
            </a:r>
            <a:endParaRPr sz="2800"/>
          </a:p>
        </p:txBody>
      </p:sp>
      <p:sp>
        <p:nvSpPr>
          <p:cNvPr id="235" name="Google Shape;235;p30"/>
          <p:cNvSpPr txBox="1"/>
          <p:nvPr/>
        </p:nvSpPr>
        <p:spPr>
          <a:xfrm>
            <a:off x="891300" y="2504328"/>
            <a:ext cx="10409400" cy="1815841"/>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Optimizer = SGD	</a:t>
            </a:r>
            <a:r>
              <a:rPr lang="en-US" sz="1600" dirty="0">
                <a:latin typeface="Calibri"/>
                <a:ea typeface="Calibri"/>
                <a:cs typeface="Calibri"/>
                <a:sym typeface="Calibri"/>
              </a:rPr>
              <a:t>                        </a:t>
            </a:r>
            <a:endParaRPr sz="1600" dirty="0">
              <a:latin typeface="Calibri"/>
              <a:ea typeface="Calibri"/>
              <a:cs typeface="Calibri"/>
              <a:sym typeface="Calibri"/>
            </a:endParaRPr>
          </a:p>
          <a:p>
            <a:pPr marL="0" marR="0" lvl="1" indent="0" algn="l"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Batch size=2</a:t>
            </a:r>
            <a:endParaRPr dirty="0"/>
          </a:p>
          <a:p>
            <a:pPr marL="0" marR="0" lvl="1" indent="0" algn="l"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Learning Rate = 0.0001	</a:t>
            </a:r>
            <a:r>
              <a:rPr lang="en-US" sz="1600" dirty="0">
                <a:latin typeface="Calibri"/>
                <a:ea typeface="Calibri"/>
                <a:cs typeface="Calibri"/>
                <a:sym typeface="Calibri"/>
              </a:rPr>
              <a:t>    </a:t>
            </a:r>
            <a:endParaRPr sz="1600" dirty="0">
              <a:latin typeface="Calibri"/>
              <a:ea typeface="Calibri"/>
              <a:cs typeface="Calibri"/>
              <a:sym typeface="Calibri"/>
            </a:endParaRPr>
          </a:p>
          <a:p>
            <a:pPr marL="0" marR="0" lvl="1" indent="0" algn="l"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Loss Function = Categorical Cross-entropy		</a:t>
            </a:r>
            <a:r>
              <a:rPr lang="en-US" sz="1600" dirty="0">
                <a:latin typeface="Calibri"/>
                <a:ea typeface="Calibri"/>
                <a:cs typeface="Calibri"/>
                <a:sym typeface="Calibri"/>
              </a:rPr>
              <a:t>    </a:t>
            </a:r>
            <a:endParaRPr sz="1600" dirty="0">
              <a:latin typeface="Calibri"/>
              <a:ea typeface="Calibri"/>
              <a:cs typeface="Calibri"/>
              <a:sym typeface="Calibri"/>
            </a:endParaRPr>
          </a:p>
          <a:p>
            <a:pPr marL="0" marR="0" lvl="1" indent="0" algn="l"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Epochs = 20</a:t>
            </a:r>
            <a:endParaRPr dirty="0"/>
          </a:p>
          <a:p>
            <a:pPr marL="0" marR="0" lvl="1" indent="0" algn="l"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Activation Function = </a:t>
            </a:r>
            <a:r>
              <a:rPr lang="en-US" sz="1600" b="0" i="0" u="none" strike="noStrike" cap="none" dirty="0" err="1">
                <a:solidFill>
                  <a:srgbClr val="000000"/>
                </a:solidFill>
                <a:latin typeface="Calibri"/>
                <a:ea typeface="Calibri"/>
                <a:cs typeface="Calibri"/>
                <a:sym typeface="Calibri"/>
              </a:rPr>
              <a:t>Relu</a:t>
            </a:r>
            <a:r>
              <a:rPr lang="en-US" sz="1600" b="0" i="0" u="none" strike="noStrike" cap="none" dirty="0">
                <a:solidFill>
                  <a:srgbClr val="000000"/>
                </a:solidFill>
                <a:latin typeface="Calibri"/>
                <a:ea typeface="Calibri"/>
                <a:cs typeface="Calibri"/>
                <a:sym typeface="Calibri"/>
              </a:rPr>
              <a:t>	</a:t>
            </a:r>
            <a:r>
              <a:rPr lang="en-US" sz="1600" dirty="0">
                <a:latin typeface="Calibri"/>
                <a:ea typeface="Calibri"/>
                <a:cs typeface="Calibri"/>
                <a:sym typeface="Calibri"/>
              </a:rPr>
              <a:t>    </a:t>
            </a:r>
            <a:endParaRPr sz="1600" dirty="0">
              <a:latin typeface="Calibri"/>
              <a:ea typeface="Calibri"/>
              <a:cs typeface="Calibri"/>
              <a:sym typeface="Calibri"/>
            </a:endParaRPr>
          </a:p>
          <a:p>
            <a:pPr marL="0" marR="0" lvl="1" indent="0" algn="l"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Activation Function (FC) = SoftMax</a:t>
            </a:r>
            <a:endParaRPr dirty="0"/>
          </a:p>
        </p:txBody>
      </p:sp>
      <p:pic>
        <p:nvPicPr>
          <p:cNvPr id="236" name="Google Shape;236;p30"/>
          <p:cNvPicPr preferRelativeResize="0"/>
          <p:nvPr/>
        </p:nvPicPr>
        <p:blipFill>
          <a:blip r:embed="rId3">
            <a:alphaModFix/>
          </a:blip>
          <a:stretch>
            <a:fillRect/>
          </a:stretch>
        </p:blipFill>
        <p:spPr>
          <a:xfrm>
            <a:off x="7038500" y="526725"/>
            <a:ext cx="4342998" cy="6189624"/>
          </a:xfrm>
          <a:prstGeom prst="rect">
            <a:avLst/>
          </a:prstGeom>
          <a:noFill/>
          <a:ln>
            <a:noFill/>
          </a:ln>
        </p:spPr>
      </p:pic>
      <p:pic>
        <p:nvPicPr>
          <p:cNvPr id="237" name="Google Shape;237;p30"/>
          <p:cNvPicPr preferRelativeResize="0"/>
          <p:nvPr/>
        </p:nvPicPr>
        <p:blipFill>
          <a:blip r:embed="rId4">
            <a:alphaModFix/>
          </a:blip>
          <a:stretch>
            <a:fillRect/>
          </a:stretch>
        </p:blipFill>
        <p:spPr>
          <a:xfrm>
            <a:off x="9766028" y="5230650"/>
            <a:ext cx="1615472" cy="1627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609600" y="118426"/>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a:t>CNN Model</a:t>
            </a:r>
            <a:endParaRPr/>
          </a:p>
        </p:txBody>
      </p:sp>
      <p:sp>
        <p:nvSpPr>
          <p:cNvPr id="243" name="Google Shape;243;p31"/>
          <p:cNvSpPr txBox="1">
            <a:spLocks noGrp="1"/>
          </p:cNvSpPr>
          <p:nvPr>
            <p:ph type="body" idx="1"/>
          </p:nvPr>
        </p:nvSpPr>
        <p:spPr>
          <a:xfrm>
            <a:off x="609600" y="1081431"/>
            <a:ext cx="6429000" cy="759000"/>
          </a:xfrm>
          <a:prstGeom prst="rect">
            <a:avLst/>
          </a:prstGeom>
          <a:noFill/>
          <a:ln>
            <a:noFill/>
          </a:ln>
        </p:spPr>
        <p:txBody>
          <a:bodyPr spcFirstLastPara="1" wrap="square" lIns="91425" tIns="45700" rIns="91425" bIns="45700" anchor="ctr" anchorCtr="0">
            <a:normAutofit/>
          </a:bodyPr>
          <a:lstStyle/>
          <a:p>
            <a:pPr marL="457200" lvl="0" indent="-342900" algn="l" rtl="0">
              <a:lnSpc>
                <a:spcPct val="100000"/>
              </a:lnSpc>
              <a:spcBef>
                <a:spcPts val="360"/>
              </a:spcBef>
              <a:spcAft>
                <a:spcPts val="0"/>
              </a:spcAft>
              <a:buClr>
                <a:schemeClr val="dk1"/>
              </a:buClr>
              <a:buSzPts val="1800"/>
              <a:buChar char="•"/>
            </a:pPr>
            <a:r>
              <a:rPr lang="en-US" sz="2800" b="1"/>
              <a:t>VGG19 Model:</a:t>
            </a:r>
            <a:endParaRPr sz="2800"/>
          </a:p>
        </p:txBody>
      </p:sp>
      <p:pic>
        <p:nvPicPr>
          <p:cNvPr id="244" name="Google Shape;244;p31"/>
          <p:cNvPicPr preferRelativeResize="0"/>
          <p:nvPr/>
        </p:nvPicPr>
        <p:blipFill>
          <a:blip r:embed="rId3">
            <a:alphaModFix/>
          </a:blip>
          <a:stretch>
            <a:fillRect/>
          </a:stretch>
        </p:blipFill>
        <p:spPr>
          <a:xfrm>
            <a:off x="707175" y="2018987"/>
            <a:ext cx="7038501" cy="2423825"/>
          </a:xfrm>
          <a:prstGeom prst="rect">
            <a:avLst/>
          </a:prstGeom>
          <a:noFill/>
          <a:ln>
            <a:noFill/>
          </a:ln>
        </p:spPr>
      </p:pic>
      <p:pic>
        <p:nvPicPr>
          <p:cNvPr id="245" name="Google Shape;245;p31"/>
          <p:cNvPicPr preferRelativeResize="0"/>
          <p:nvPr/>
        </p:nvPicPr>
        <p:blipFill>
          <a:blip r:embed="rId4">
            <a:alphaModFix/>
          </a:blip>
          <a:stretch>
            <a:fillRect/>
          </a:stretch>
        </p:blipFill>
        <p:spPr>
          <a:xfrm>
            <a:off x="707187" y="4779900"/>
            <a:ext cx="6843326" cy="933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5"/>
        <p:cNvGrpSpPr/>
        <p:nvPr/>
      </p:nvGrpSpPr>
      <p:grpSpPr>
        <a:xfrm>
          <a:off x="0" y="0"/>
          <a:ext cx="0" cy="0"/>
          <a:chOff x="0" y="0"/>
          <a:chExt cx="0" cy="0"/>
        </a:xfrm>
      </p:grpSpPr>
      <p:sp>
        <p:nvSpPr>
          <p:cNvPr id="96" name="Google Shape;96;p14"/>
          <p:cNvSpPr txBox="1"/>
          <p:nvPr/>
        </p:nvSpPr>
        <p:spPr>
          <a:xfrm>
            <a:off x="1415212" y="1321287"/>
            <a:ext cx="8602133"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Dr. Mohamed Hassan Abd El Aziz</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T.A: Osama Fawzy</a:t>
            </a:r>
            <a:endParaRPr sz="1400" b="0" i="0" u="none" strike="noStrike" cap="none">
              <a:solidFill>
                <a:srgbClr val="000000"/>
              </a:solidFill>
              <a:latin typeface="Arial"/>
              <a:ea typeface="Arial"/>
              <a:cs typeface="Arial"/>
              <a:sym typeface="Arial"/>
            </a:endParaRPr>
          </a:p>
        </p:txBody>
      </p:sp>
      <p:sp>
        <p:nvSpPr>
          <p:cNvPr id="97" name="Google Shape;97;p14"/>
          <p:cNvSpPr txBox="1"/>
          <p:nvPr/>
        </p:nvSpPr>
        <p:spPr>
          <a:xfrm>
            <a:off x="812802" y="609600"/>
            <a:ext cx="4834467"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chemeClr val="dk1"/>
                </a:solidFill>
                <a:latin typeface="Calibri"/>
                <a:ea typeface="Calibri"/>
                <a:cs typeface="Calibri"/>
                <a:sym typeface="Calibri"/>
              </a:rPr>
              <a:t>Supervisors :</a:t>
            </a:r>
            <a:endParaRPr sz="1400" b="0" i="0" u="none" strike="noStrike" cap="none">
              <a:solidFill>
                <a:srgbClr val="000000"/>
              </a:solidFill>
              <a:latin typeface="Arial"/>
              <a:ea typeface="Arial"/>
              <a:cs typeface="Arial"/>
              <a:sym typeface="Arial"/>
            </a:endParaRPr>
          </a:p>
        </p:txBody>
      </p:sp>
      <p:sp>
        <p:nvSpPr>
          <p:cNvPr id="98" name="Google Shape;98;p14"/>
          <p:cNvSpPr txBox="1"/>
          <p:nvPr/>
        </p:nvSpPr>
        <p:spPr>
          <a:xfrm>
            <a:off x="812802" y="2575305"/>
            <a:ext cx="2794959"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chemeClr val="dk1"/>
                </a:solidFill>
                <a:latin typeface="Calibri"/>
                <a:ea typeface="Calibri"/>
                <a:cs typeface="Calibri"/>
                <a:sym typeface="Calibri"/>
              </a:rPr>
              <a:t>Team members :</a:t>
            </a:r>
            <a:endParaRPr sz="1400" b="0" i="0" u="none" strike="noStrike" cap="none">
              <a:solidFill>
                <a:srgbClr val="000000"/>
              </a:solidFill>
              <a:latin typeface="Arial"/>
              <a:ea typeface="Arial"/>
              <a:cs typeface="Arial"/>
              <a:sym typeface="Arial"/>
            </a:endParaRPr>
          </a:p>
        </p:txBody>
      </p:sp>
      <p:sp>
        <p:nvSpPr>
          <p:cNvPr id="99" name="Google Shape;99;p14"/>
          <p:cNvSpPr txBox="1"/>
          <p:nvPr/>
        </p:nvSpPr>
        <p:spPr>
          <a:xfrm>
            <a:off x="1415212" y="3144649"/>
            <a:ext cx="6773333" cy="2862322"/>
          </a:xfrm>
          <a:prstGeom prst="rect">
            <a:avLst/>
          </a:prstGeom>
          <a:noFill/>
          <a:ln>
            <a:noFill/>
          </a:ln>
        </p:spPr>
        <p:txBody>
          <a:bodyPr spcFirstLastPara="1" wrap="square" lIns="91425" tIns="45700" rIns="91425" bIns="45700" anchor="t" anchorCtr="0">
            <a:spAutoFit/>
          </a:bodyPr>
          <a:lstStyle/>
          <a:p>
            <a:pPr marL="342900" marR="0" lvl="0" indent="-228600" algn="l" rtl="0">
              <a:lnSpc>
                <a:spcPct val="100000"/>
              </a:lnSpc>
              <a:spcBef>
                <a:spcPts val="0"/>
              </a:spcBef>
              <a:spcAft>
                <a:spcPts val="0"/>
              </a:spcAft>
              <a:buClr>
                <a:srgbClr val="000000"/>
              </a:buClr>
              <a:buSzPts val="1800"/>
              <a:buFont typeface="Cambria"/>
              <a:buNone/>
            </a:pPr>
            <a:endParaRPr sz="1800" b="0" i="0" u="none" strike="noStrike" cap="none" dirty="0">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chemeClr val="dk1"/>
              </a:buClr>
              <a:buSzPts val="1800"/>
              <a:buFont typeface="Cambria"/>
              <a:buAutoNum type="arabicPeriod"/>
            </a:pPr>
            <a:r>
              <a:rPr lang="en-US" sz="1800" b="0" i="0" u="none" strike="noStrike" cap="none" dirty="0">
                <a:solidFill>
                  <a:schemeClr val="dk1"/>
                </a:solidFill>
                <a:latin typeface="Calibri"/>
                <a:ea typeface="Calibri"/>
                <a:cs typeface="Calibri"/>
                <a:sym typeface="Calibri"/>
              </a:rPr>
              <a:t>Bassam Mohamed Kamal Hassan</a:t>
            </a:r>
            <a:endParaRPr sz="1400" b="0" i="0" u="none" strike="noStrike" cap="none" dirty="0">
              <a:solidFill>
                <a:srgbClr val="000000"/>
              </a:solidFill>
              <a:latin typeface="Arial"/>
              <a:ea typeface="Arial"/>
              <a:cs typeface="Arial"/>
              <a:sym typeface="Arial"/>
            </a:endParaRPr>
          </a:p>
          <a:p>
            <a:pPr marL="571500" marR="0" lvl="0" indent="-342900" algn="l" rtl="0">
              <a:lnSpc>
                <a:spcPct val="100000"/>
              </a:lnSpc>
              <a:spcBef>
                <a:spcPts val="0"/>
              </a:spcBef>
              <a:spcAft>
                <a:spcPts val="0"/>
              </a:spcAft>
              <a:buClr>
                <a:schemeClr val="dk1"/>
              </a:buClr>
              <a:buSzPts val="1800"/>
              <a:buFont typeface="+mj-lt"/>
              <a:buAutoNum type="arabicPeriod"/>
            </a:pPr>
            <a:endParaRPr sz="1800" b="0" i="0" u="none" strike="noStrike" cap="none" dirty="0">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chemeClr val="dk1"/>
              </a:buClr>
              <a:buSzPts val="1800"/>
              <a:buFont typeface="+mj-lt"/>
              <a:buAutoNum type="arabicPeriod"/>
            </a:pPr>
            <a:r>
              <a:rPr lang="en-US" sz="1800" b="0" i="0" u="none" strike="noStrike" cap="none" dirty="0">
                <a:solidFill>
                  <a:schemeClr val="dk1"/>
                </a:solidFill>
                <a:latin typeface="Calibri"/>
                <a:ea typeface="Calibri"/>
                <a:cs typeface="Calibri"/>
                <a:sym typeface="Calibri"/>
              </a:rPr>
              <a:t>Ahmed Mohamed </a:t>
            </a:r>
            <a:r>
              <a:rPr lang="en-US" sz="1800" b="0" i="0" u="none" strike="noStrike" cap="none" dirty="0" err="1">
                <a:solidFill>
                  <a:schemeClr val="dk1"/>
                </a:solidFill>
                <a:latin typeface="Calibri"/>
                <a:ea typeface="Calibri"/>
                <a:cs typeface="Calibri"/>
                <a:sym typeface="Calibri"/>
              </a:rPr>
              <a:t>Abualftouh</a:t>
            </a:r>
            <a:r>
              <a:rPr lang="en-US" sz="1800" b="0" i="0" u="none" strike="noStrike" cap="none" dirty="0">
                <a:solidFill>
                  <a:schemeClr val="dk1"/>
                </a:solidFill>
                <a:latin typeface="Calibri"/>
                <a:ea typeface="Calibri"/>
                <a:cs typeface="Calibri"/>
                <a:sym typeface="Calibri"/>
              </a:rPr>
              <a:t> Salem</a:t>
            </a:r>
            <a:endParaRPr sz="1400" b="0" i="0" u="none" strike="noStrike" cap="none" dirty="0">
              <a:solidFill>
                <a:srgbClr val="000000"/>
              </a:solidFill>
              <a:latin typeface="Arial"/>
              <a:ea typeface="Arial"/>
              <a:cs typeface="Arial"/>
              <a:sym typeface="Arial"/>
            </a:endParaRPr>
          </a:p>
          <a:p>
            <a:pPr marL="571500" marR="0" lvl="0" indent="-342900" algn="l" rtl="0">
              <a:lnSpc>
                <a:spcPct val="100000"/>
              </a:lnSpc>
              <a:spcBef>
                <a:spcPts val="0"/>
              </a:spcBef>
              <a:spcAft>
                <a:spcPts val="0"/>
              </a:spcAft>
              <a:buClr>
                <a:schemeClr val="dk1"/>
              </a:buClr>
              <a:buSzPts val="1800"/>
              <a:buFont typeface="+mj-lt"/>
              <a:buAutoNum type="arabicPeriod"/>
            </a:pPr>
            <a:endParaRPr sz="1800" b="0" i="0" u="none" strike="noStrike" cap="none" dirty="0">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chemeClr val="dk1"/>
              </a:buClr>
              <a:buSzPts val="1800"/>
              <a:buFont typeface="Cambria"/>
              <a:buAutoNum type="arabicPeriod"/>
            </a:pPr>
            <a:r>
              <a:rPr lang="en-US" sz="1800" b="0" i="0" u="none" strike="noStrike" cap="none" dirty="0">
                <a:solidFill>
                  <a:schemeClr val="dk1"/>
                </a:solidFill>
                <a:latin typeface="Calibri"/>
                <a:ea typeface="Calibri"/>
                <a:cs typeface="Calibri"/>
                <a:sym typeface="Calibri"/>
              </a:rPr>
              <a:t>Ahmed Mabrouk </a:t>
            </a:r>
            <a:r>
              <a:rPr lang="en-US" sz="1800" b="0" i="0" u="none" strike="noStrike" cap="none" dirty="0" err="1">
                <a:solidFill>
                  <a:schemeClr val="dk1"/>
                </a:solidFill>
                <a:latin typeface="Calibri"/>
                <a:ea typeface="Calibri"/>
                <a:cs typeface="Calibri"/>
                <a:sym typeface="Calibri"/>
              </a:rPr>
              <a:t>Fekry</a:t>
            </a:r>
            <a:r>
              <a:rPr lang="en-US" sz="1800" b="0" i="0" u="none" strike="noStrike" cap="none" dirty="0">
                <a:solidFill>
                  <a:schemeClr val="dk1"/>
                </a:solidFill>
                <a:latin typeface="Calibri"/>
                <a:ea typeface="Calibri"/>
                <a:cs typeface="Calibri"/>
                <a:sym typeface="Calibri"/>
              </a:rPr>
              <a:t> Abd </a:t>
            </a:r>
            <a:r>
              <a:rPr lang="en-US" sz="1800" b="0" i="0" u="none" strike="noStrike" cap="none" dirty="0" err="1">
                <a:solidFill>
                  <a:schemeClr val="dk1"/>
                </a:solidFill>
                <a:latin typeface="Calibri"/>
                <a:ea typeface="Calibri"/>
                <a:cs typeface="Calibri"/>
                <a:sym typeface="Calibri"/>
              </a:rPr>
              <a:t>Elfttah</a:t>
            </a:r>
            <a:endParaRPr sz="1400" b="0" i="0" u="none" strike="noStrike" cap="none" dirty="0">
              <a:solidFill>
                <a:srgbClr val="000000"/>
              </a:solidFill>
              <a:latin typeface="Arial"/>
              <a:ea typeface="Arial"/>
              <a:cs typeface="Arial"/>
              <a:sym typeface="Arial"/>
            </a:endParaRPr>
          </a:p>
          <a:p>
            <a:pPr marL="571500" marR="0" lvl="0" indent="-342900" algn="l" rtl="0">
              <a:lnSpc>
                <a:spcPct val="100000"/>
              </a:lnSpc>
              <a:spcBef>
                <a:spcPts val="0"/>
              </a:spcBef>
              <a:spcAft>
                <a:spcPts val="0"/>
              </a:spcAft>
              <a:buClr>
                <a:schemeClr val="dk1"/>
              </a:buClr>
              <a:buSzPts val="1800"/>
              <a:buFont typeface="+mj-lt"/>
              <a:buAutoNum type="arabicPeriod"/>
            </a:pPr>
            <a:endParaRPr sz="1800" b="0" i="0" u="none" strike="noStrike" cap="none" dirty="0">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chemeClr val="dk1"/>
              </a:buClr>
              <a:buSzPts val="1800"/>
              <a:buFont typeface="Cambria"/>
              <a:buAutoNum type="arabicPeriod"/>
            </a:pPr>
            <a:r>
              <a:rPr lang="en-US" sz="1800" b="0" i="0" u="none" strike="noStrike" cap="none" dirty="0">
                <a:solidFill>
                  <a:schemeClr val="dk1"/>
                </a:solidFill>
                <a:latin typeface="Calibri"/>
                <a:ea typeface="Calibri"/>
                <a:cs typeface="Calibri"/>
                <a:sym typeface="Calibri"/>
              </a:rPr>
              <a:t>Ahmed Magdy Ahmed Ali</a:t>
            </a:r>
            <a:br>
              <a:rPr lang="en-US" sz="1800" b="0" i="0" u="none" strike="noStrike" cap="none" dirty="0">
                <a:solidFill>
                  <a:schemeClr val="dk1"/>
                </a:solidFill>
                <a:latin typeface="Calibri"/>
                <a:ea typeface="Calibri"/>
                <a:cs typeface="Calibri"/>
                <a:sym typeface="Calibri"/>
              </a:rPr>
            </a:br>
            <a:endParaRPr sz="1800" b="0" i="0" u="none" strike="noStrike" cap="none" dirty="0">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chemeClr val="dk1"/>
              </a:buClr>
              <a:buSzPts val="1800"/>
              <a:buFont typeface="Cambria"/>
              <a:buAutoNum type="arabicPeriod"/>
            </a:pPr>
            <a:r>
              <a:rPr lang="en-US" sz="1800" b="0" i="0" u="none" strike="noStrike" cap="none" dirty="0">
                <a:solidFill>
                  <a:schemeClr val="dk1"/>
                </a:solidFill>
                <a:latin typeface="Calibri"/>
                <a:ea typeface="Calibri"/>
                <a:cs typeface="Calibri"/>
                <a:sym typeface="Calibri"/>
              </a:rPr>
              <a:t>Kamal Salah Kamal Abo </a:t>
            </a:r>
            <a:r>
              <a:rPr lang="en-US" sz="1800" b="0" i="0" u="none" strike="noStrike" cap="none" dirty="0" err="1">
                <a:solidFill>
                  <a:schemeClr val="dk1"/>
                </a:solidFill>
                <a:latin typeface="Calibri"/>
                <a:ea typeface="Calibri"/>
                <a:cs typeface="Calibri"/>
                <a:sym typeface="Calibri"/>
              </a:rPr>
              <a:t>Elkhier</a:t>
            </a:r>
            <a:r>
              <a:rPr lang="en-US" sz="1800" b="0" i="0" u="none" strike="noStrike" cap="none" dirty="0">
                <a:solidFill>
                  <a:schemeClr val="dk1"/>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9"/>
        <p:cNvGrpSpPr/>
        <p:nvPr/>
      </p:nvGrpSpPr>
      <p:grpSpPr>
        <a:xfrm>
          <a:off x="0" y="0"/>
          <a:ext cx="0" cy="0"/>
          <a:chOff x="0" y="0"/>
          <a:chExt cx="0" cy="0"/>
        </a:xfrm>
      </p:grpSpPr>
      <p:sp>
        <p:nvSpPr>
          <p:cNvPr id="250" name="Google Shape;250;p32"/>
          <p:cNvSpPr txBox="1">
            <a:spLocks noGrp="1"/>
          </p:cNvSpPr>
          <p:nvPr>
            <p:ph type="title"/>
          </p:nvPr>
        </p:nvSpPr>
        <p:spPr>
          <a:xfrm>
            <a:off x="609600" y="118426"/>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a:t>CNN Model</a:t>
            </a:r>
            <a:endParaRPr/>
          </a:p>
        </p:txBody>
      </p:sp>
      <p:sp>
        <p:nvSpPr>
          <p:cNvPr id="251" name="Google Shape;251;p32"/>
          <p:cNvSpPr txBox="1">
            <a:spLocks noGrp="1"/>
          </p:cNvSpPr>
          <p:nvPr>
            <p:ph type="body" idx="1"/>
          </p:nvPr>
        </p:nvSpPr>
        <p:spPr>
          <a:xfrm>
            <a:off x="609600" y="1081431"/>
            <a:ext cx="6429000" cy="759000"/>
          </a:xfrm>
          <a:prstGeom prst="rect">
            <a:avLst/>
          </a:prstGeom>
          <a:noFill/>
          <a:ln>
            <a:noFill/>
          </a:ln>
        </p:spPr>
        <p:txBody>
          <a:bodyPr spcFirstLastPara="1" wrap="square" lIns="91425" tIns="45700" rIns="91425" bIns="45700" anchor="ctr" anchorCtr="0">
            <a:normAutofit/>
          </a:bodyPr>
          <a:lstStyle/>
          <a:p>
            <a:pPr marL="457200" lvl="0" indent="-342900" algn="l" rtl="0">
              <a:lnSpc>
                <a:spcPct val="100000"/>
              </a:lnSpc>
              <a:spcBef>
                <a:spcPts val="360"/>
              </a:spcBef>
              <a:spcAft>
                <a:spcPts val="0"/>
              </a:spcAft>
              <a:buClr>
                <a:schemeClr val="dk1"/>
              </a:buClr>
              <a:buSzPts val="1800"/>
              <a:buChar char="•"/>
            </a:pPr>
            <a:r>
              <a:rPr lang="en-US" sz="2800" b="1" dirty="0"/>
              <a:t>Xception model:</a:t>
            </a:r>
            <a:endParaRPr sz="2800" dirty="0"/>
          </a:p>
        </p:txBody>
      </p:sp>
      <p:pic>
        <p:nvPicPr>
          <p:cNvPr id="252" name="Google Shape;252;p32"/>
          <p:cNvPicPr preferRelativeResize="0"/>
          <p:nvPr/>
        </p:nvPicPr>
        <p:blipFill rotWithShape="1">
          <a:blip r:embed="rId3">
            <a:alphaModFix/>
          </a:blip>
          <a:srcRect/>
          <a:stretch/>
        </p:blipFill>
        <p:spPr>
          <a:xfrm>
            <a:off x="609600" y="1700396"/>
            <a:ext cx="10668000" cy="3647459"/>
          </a:xfrm>
          <a:prstGeom prst="rect">
            <a:avLst/>
          </a:prstGeom>
          <a:noFill/>
          <a:ln>
            <a:noFill/>
          </a:ln>
        </p:spPr>
      </p:pic>
      <p:sp>
        <p:nvSpPr>
          <p:cNvPr id="253" name="Google Shape;253;p32"/>
          <p:cNvSpPr txBox="1"/>
          <p:nvPr/>
        </p:nvSpPr>
        <p:spPr>
          <a:xfrm>
            <a:off x="609600" y="5347856"/>
            <a:ext cx="10409400" cy="1077178"/>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Optimizer = SGD		Batch size=2</a:t>
            </a:r>
            <a:endParaRPr dirty="0"/>
          </a:p>
          <a:p>
            <a:pPr marL="0" marR="0" lvl="1" indent="0" algn="l"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Learning Rate = 0.0001	Loss Function = Categorical Cross-entropy</a:t>
            </a:r>
            <a:endParaRPr lang="en-US" dirty="0">
              <a:ea typeface="Calibri"/>
            </a:endParaRPr>
          </a:p>
          <a:p>
            <a:pPr marL="0" marR="0" lvl="1" indent="0" algn="l"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Epochs = 20</a:t>
            </a:r>
            <a:r>
              <a:rPr lang="en-US" dirty="0">
                <a:ea typeface="Calibri"/>
              </a:rPr>
              <a:t>		</a:t>
            </a:r>
            <a:r>
              <a:rPr lang="en-US" sz="1600" b="0" i="0" u="none" strike="noStrike" cap="none" dirty="0">
                <a:solidFill>
                  <a:srgbClr val="000000"/>
                </a:solidFill>
                <a:latin typeface="Calibri"/>
                <a:ea typeface="Calibri"/>
                <a:cs typeface="Calibri"/>
                <a:sym typeface="Calibri"/>
              </a:rPr>
              <a:t>Activation Function = </a:t>
            </a:r>
            <a:r>
              <a:rPr lang="en-US" sz="1600" b="0" i="0" u="none" strike="noStrike" cap="none" dirty="0" err="1">
                <a:solidFill>
                  <a:srgbClr val="000000"/>
                </a:solidFill>
                <a:latin typeface="Calibri"/>
                <a:ea typeface="Calibri"/>
                <a:cs typeface="Calibri"/>
                <a:sym typeface="Calibri"/>
              </a:rPr>
              <a:t>Relu</a:t>
            </a:r>
            <a:r>
              <a:rPr lang="en-US" sz="1600" b="0" i="0" u="none" strike="noStrike" cap="none" dirty="0">
                <a:solidFill>
                  <a:srgbClr val="000000"/>
                </a:solidFill>
                <a:latin typeface="Calibri"/>
                <a:ea typeface="Calibri"/>
                <a:cs typeface="Calibri"/>
                <a:sym typeface="Calibri"/>
              </a:rPr>
              <a:t>	</a:t>
            </a:r>
          </a:p>
          <a:p>
            <a:pPr marL="0" marR="0" lvl="1" indent="0" algn="l"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Activation Function (FC) = SoftMax</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7"/>
        <p:cNvGrpSpPr/>
        <p:nvPr/>
      </p:nvGrpSpPr>
      <p:grpSpPr>
        <a:xfrm>
          <a:off x="0" y="0"/>
          <a:ext cx="0" cy="0"/>
          <a:chOff x="0" y="0"/>
          <a:chExt cx="0" cy="0"/>
        </a:xfrm>
      </p:grpSpPr>
      <p:sp>
        <p:nvSpPr>
          <p:cNvPr id="258" name="Google Shape;258;p3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a:t>CNN Model</a:t>
            </a:r>
            <a:endParaRPr/>
          </a:p>
        </p:txBody>
      </p:sp>
      <p:sp>
        <p:nvSpPr>
          <p:cNvPr id="259" name="Google Shape;259;p33"/>
          <p:cNvSpPr txBox="1">
            <a:spLocks noGrp="1"/>
          </p:cNvSpPr>
          <p:nvPr>
            <p:ph type="body" idx="1"/>
          </p:nvPr>
        </p:nvSpPr>
        <p:spPr>
          <a:xfrm>
            <a:off x="500186" y="1147578"/>
            <a:ext cx="6428896" cy="872940"/>
          </a:xfrm>
          <a:prstGeom prst="rect">
            <a:avLst/>
          </a:prstGeom>
          <a:noFill/>
          <a:ln>
            <a:noFill/>
          </a:ln>
        </p:spPr>
        <p:txBody>
          <a:bodyPr spcFirstLastPara="1" wrap="square" lIns="91425" tIns="45700" rIns="91425" bIns="45700" anchor="ctr" anchorCtr="0">
            <a:normAutofit/>
          </a:bodyPr>
          <a:lstStyle/>
          <a:p>
            <a:pPr marL="457200" lvl="0" indent="-342900" algn="l" rtl="0">
              <a:lnSpc>
                <a:spcPct val="100000"/>
              </a:lnSpc>
              <a:spcBef>
                <a:spcPts val="360"/>
              </a:spcBef>
              <a:spcAft>
                <a:spcPts val="0"/>
              </a:spcAft>
              <a:buClr>
                <a:schemeClr val="dk1"/>
              </a:buClr>
              <a:buSzPts val="1800"/>
              <a:buChar char="•"/>
            </a:pPr>
            <a:r>
              <a:rPr lang="en-US" sz="2800" b="1"/>
              <a:t>Results:</a:t>
            </a:r>
            <a:endParaRPr sz="2800"/>
          </a:p>
          <a:p>
            <a:pPr marL="114300" lvl="0" indent="0" algn="l" rtl="0">
              <a:lnSpc>
                <a:spcPct val="100000"/>
              </a:lnSpc>
              <a:spcBef>
                <a:spcPts val="360"/>
              </a:spcBef>
              <a:spcAft>
                <a:spcPts val="0"/>
              </a:spcAft>
              <a:buSzPts val="1800"/>
              <a:buNone/>
            </a:pPr>
            <a:endParaRPr sz="2000"/>
          </a:p>
        </p:txBody>
      </p:sp>
      <p:pic>
        <p:nvPicPr>
          <p:cNvPr id="260" name="Google Shape;260;p33"/>
          <p:cNvPicPr preferRelativeResize="0"/>
          <p:nvPr/>
        </p:nvPicPr>
        <p:blipFill rotWithShape="1">
          <a:blip r:embed="rId3">
            <a:alphaModFix/>
          </a:blip>
          <a:srcRect/>
          <a:stretch/>
        </p:blipFill>
        <p:spPr>
          <a:xfrm>
            <a:off x="1080971" y="1730009"/>
            <a:ext cx="4229583" cy="2967592"/>
          </a:xfrm>
          <a:prstGeom prst="rect">
            <a:avLst/>
          </a:prstGeom>
          <a:noFill/>
          <a:ln>
            <a:noFill/>
          </a:ln>
        </p:spPr>
      </p:pic>
      <p:pic>
        <p:nvPicPr>
          <p:cNvPr id="261" name="Google Shape;261;p33"/>
          <p:cNvPicPr preferRelativeResize="0"/>
          <p:nvPr/>
        </p:nvPicPr>
        <p:blipFill rotWithShape="1">
          <a:blip r:embed="rId4">
            <a:alphaModFix/>
          </a:blip>
          <a:srcRect/>
          <a:stretch/>
        </p:blipFill>
        <p:spPr>
          <a:xfrm>
            <a:off x="6180508" y="1729466"/>
            <a:ext cx="4229583" cy="2967592"/>
          </a:xfrm>
          <a:prstGeom prst="rect">
            <a:avLst/>
          </a:prstGeom>
          <a:noFill/>
          <a:ln>
            <a:noFill/>
          </a:ln>
        </p:spPr>
      </p:pic>
      <p:pic>
        <p:nvPicPr>
          <p:cNvPr id="262" name="Google Shape;262;p33"/>
          <p:cNvPicPr preferRelativeResize="0"/>
          <p:nvPr/>
        </p:nvPicPr>
        <p:blipFill rotWithShape="1">
          <a:blip r:embed="rId5">
            <a:alphaModFix/>
          </a:blip>
          <a:srcRect/>
          <a:stretch/>
        </p:blipFill>
        <p:spPr>
          <a:xfrm>
            <a:off x="1080970" y="4837483"/>
            <a:ext cx="8155009" cy="13171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sp>
        <p:nvSpPr>
          <p:cNvPr id="267" name="Google Shape;267;p3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a:t>CNN Model</a:t>
            </a:r>
            <a:endParaRPr/>
          </a:p>
        </p:txBody>
      </p:sp>
      <p:sp>
        <p:nvSpPr>
          <p:cNvPr id="268" name="Google Shape;268;p34"/>
          <p:cNvSpPr txBox="1">
            <a:spLocks noGrp="1"/>
          </p:cNvSpPr>
          <p:nvPr>
            <p:ph type="body" idx="1"/>
          </p:nvPr>
        </p:nvSpPr>
        <p:spPr>
          <a:xfrm>
            <a:off x="500186" y="1147578"/>
            <a:ext cx="6428896" cy="872940"/>
          </a:xfrm>
          <a:prstGeom prst="rect">
            <a:avLst/>
          </a:prstGeom>
          <a:noFill/>
          <a:ln>
            <a:noFill/>
          </a:ln>
        </p:spPr>
        <p:txBody>
          <a:bodyPr spcFirstLastPara="1" wrap="square" lIns="91425" tIns="45700" rIns="91425" bIns="45700" anchor="ctr" anchorCtr="0">
            <a:normAutofit lnSpcReduction="10000"/>
          </a:bodyPr>
          <a:lstStyle/>
          <a:p>
            <a:pPr marL="114300" lvl="0" indent="0" algn="l" rtl="0">
              <a:lnSpc>
                <a:spcPct val="100000"/>
              </a:lnSpc>
              <a:spcBef>
                <a:spcPts val="360"/>
              </a:spcBef>
              <a:spcAft>
                <a:spcPts val="0"/>
              </a:spcAft>
              <a:buClr>
                <a:schemeClr val="dk1"/>
              </a:buClr>
              <a:buSzPts val="1800"/>
              <a:buNone/>
            </a:pPr>
            <a:r>
              <a:rPr lang="en-US" sz="2800" b="1" dirty="0"/>
              <a:t>Results:</a:t>
            </a:r>
            <a:endParaRPr sz="2800" dirty="0"/>
          </a:p>
          <a:p>
            <a:pPr marL="114300" lvl="0" indent="0" algn="l" rtl="0">
              <a:lnSpc>
                <a:spcPct val="100000"/>
              </a:lnSpc>
              <a:spcBef>
                <a:spcPts val="360"/>
              </a:spcBef>
              <a:spcAft>
                <a:spcPts val="0"/>
              </a:spcAft>
              <a:buSzPts val="1800"/>
              <a:buNone/>
            </a:pPr>
            <a:r>
              <a:rPr lang="en-US" sz="2000" dirty="0"/>
              <a:t>CONFUSION MATRIX:</a:t>
            </a:r>
            <a:endParaRPr dirty="0"/>
          </a:p>
        </p:txBody>
      </p:sp>
      <p:sp>
        <p:nvSpPr>
          <p:cNvPr id="269" name="Google Shape;269;p34"/>
          <p:cNvSpPr txBox="1"/>
          <p:nvPr/>
        </p:nvSpPr>
        <p:spPr>
          <a:xfrm>
            <a:off x="500186" y="4513095"/>
            <a:ext cx="11445629" cy="2180782"/>
          </a:xfrm>
          <a:prstGeom prst="rect">
            <a:avLst/>
          </a:prstGeom>
          <a:noFill/>
          <a:ln>
            <a:noFill/>
          </a:ln>
        </p:spPr>
        <p:txBody>
          <a:bodyPr spcFirstLastPara="1" wrap="square" lIns="91425" tIns="45700" rIns="91425" bIns="45700" anchor="ctr" anchorCtr="0">
            <a:normAutofit/>
          </a:bodyPr>
          <a:lstStyle/>
          <a:p>
            <a:pPr marL="114300" marR="0" lvl="0" indent="0" algn="l" rtl="0">
              <a:lnSpc>
                <a:spcPct val="100000"/>
              </a:lnSpc>
              <a:spcBef>
                <a:spcPts val="360"/>
              </a:spcBef>
              <a:spcAft>
                <a:spcPts val="0"/>
              </a:spcAft>
              <a:buClr>
                <a:schemeClr val="dk1"/>
              </a:buClr>
              <a:buSzPts val="1800"/>
              <a:buFont typeface="Arial"/>
              <a:buNone/>
            </a:pPr>
            <a:r>
              <a:rPr lang="en-US" sz="2000" b="0" i="0" u="none" strike="noStrike" cap="none" dirty="0">
                <a:solidFill>
                  <a:schemeClr val="dk1"/>
                </a:solidFill>
                <a:latin typeface="Calibri"/>
                <a:ea typeface="Calibri"/>
                <a:cs typeface="Calibri"/>
                <a:sym typeface="Calibri"/>
              </a:rPr>
              <a:t>This model is better with validation accuracy 92% and test accuracy is 93% but from the error curve, it can be enhanced .</a:t>
            </a:r>
            <a:endParaRPr dirty="0"/>
          </a:p>
        </p:txBody>
      </p:sp>
      <p:pic>
        <p:nvPicPr>
          <p:cNvPr id="270" name="Google Shape;270;p34"/>
          <p:cNvPicPr preferRelativeResize="0"/>
          <p:nvPr/>
        </p:nvPicPr>
        <p:blipFill rotWithShape="1">
          <a:blip r:embed="rId3">
            <a:alphaModFix/>
          </a:blip>
          <a:srcRect/>
          <a:stretch/>
        </p:blipFill>
        <p:spPr>
          <a:xfrm>
            <a:off x="4947139" y="1417308"/>
            <a:ext cx="4710112" cy="30957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sp>
        <p:nvSpPr>
          <p:cNvPr id="267" name="Google Shape;267;p3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a:t>CNN Model</a:t>
            </a:r>
            <a:endParaRPr/>
          </a:p>
        </p:txBody>
      </p:sp>
      <p:sp>
        <p:nvSpPr>
          <p:cNvPr id="268" name="Google Shape;268;p34"/>
          <p:cNvSpPr txBox="1">
            <a:spLocks noGrp="1"/>
          </p:cNvSpPr>
          <p:nvPr>
            <p:ph type="body" idx="1"/>
          </p:nvPr>
        </p:nvSpPr>
        <p:spPr>
          <a:xfrm>
            <a:off x="500186" y="1986697"/>
            <a:ext cx="10387773" cy="3650532"/>
          </a:xfrm>
          <a:prstGeom prst="rect">
            <a:avLst/>
          </a:prstGeom>
          <a:noFill/>
          <a:ln>
            <a:noFill/>
          </a:ln>
        </p:spPr>
        <p:txBody>
          <a:bodyPr spcFirstLastPara="1" wrap="square" lIns="91425" tIns="45700" rIns="91425" bIns="45700" anchor="ctr" anchorCtr="0">
            <a:normAutofit lnSpcReduction="10000"/>
          </a:bodyPr>
          <a:lstStyle/>
          <a:p>
            <a:pPr marL="457200" lvl="0" indent="-342900" algn="l" rtl="0">
              <a:lnSpc>
                <a:spcPct val="100000"/>
              </a:lnSpc>
              <a:spcBef>
                <a:spcPts val="360"/>
              </a:spcBef>
              <a:spcAft>
                <a:spcPts val="0"/>
              </a:spcAft>
              <a:buClr>
                <a:schemeClr val="dk1"/>
              </a:buClr>
              <a:buSzPts val="1800"/>
              <a:buChar char="•"/>
            </a:pPr>
            <a:r>
              <a:rPr lang="en-US" sz="2800" dirty="0"/>
              <a:t>After many trials and errors, we found that the Xception model was too complex for our dataset and the accuracy did not increase.</a:t>
            </a:r>
          </a:p>
          <a:p>
            <a:pPr marL="457200" lvl="0" indent="-342900" algn="l" rtl="0">
              <a:lnSpc>
                <a:spcPct val="100000"/>
              </a:lnSpc>
              <a:spcBef>
                <a:spcPts val="360"/>
              </a:spcBef>
              <a:spcAft>
                <a:spcPts val="0"/>
              </a:spcAft>
              <a:buClr>
                <a:schemeClr val="dk1"/>
              </a:buClr>
              <a:buSzPts val="1800"/>
              <a:buChar char="•"/>
            </a:pPr>
            <a:endParaRPr lang="en-US" sz="2800" dirty="0"/>
          </a:p>
          <a:p>
            <a:pPr marL="457200" lvl="0" indent="-342900" algn="l" rtl="0">
              <a:lnSpc>
                <a:spcPct val="100000"/>
              </a:lnSpc>
              <a:spcBef>
                <a:spcPts val="360"/>
              </a:spcBef>
              <a:spcAft>
                <a:spcPts val="0"/>
              </a:spcAft>
              <a:buClr>
                <a:schemeClr val="dk1"/>
              </a:buClr>
              <a:buSzPts val="1800"/>
              <a:buChar char="•"/>
            </a:pPr>
            <a:r>
              <a:rPr lang="en-US" sz="2800" dirty="0"/>
              <a:t> Therefore, we switched back to the VGG19 model and tuned different values of the hyperparameters, as well as changed the architecture of the fully connected layer and added Dropout layers.</a:t>
            </a:r>
          </a:p>
          <a:p>
            <a:pPr marL="457200" lvl="0" indent="-342900" algn="l" rtl="0">
              <a:lnSpc>
                <a:spcPct val="100000"/>
              </a:lnSpc>
              <a:spcBef>
                <a:spcPts val="360"/>
              </a:spcBef>
              <a:spcAft>
                <a:spcPts val="0"/>
              </a:spcAft>
              <a:buClr>
                <a:schemeClr val="dk1"/>
              </a:buClr>
              <a:buSzPts val="1800"/>
              <a:buChar char="•"/>
            </a:pPr>
            <a:endParaRPr lang="en-US" sz="2800" dirty="0"/>
          </a:p>
          <a:p>
            <a:pPr marL="457200" lvl="0" indent="-342900" algn="l" rtl="0">
              <a:lnSpc>
                <a:spcPct val="100000"/>
              </a:lnSpc>
              <a:spcBef>
                <a:spcPts val="360"/>
              </a:spcBef>
              <a:spcAft>
                <a:spcPts val="0"/>
              </a:spcAft>
              <a:buClr>
                <a:schemeClr val="dk1"/>
              </a:buClr>
              <a:buSzPts val="1800"/>
              <a:buChar char="•"/>
            </a:pPr>
            <a:r>
              <a:rPr lang="en-US" sz="2800" dirty="0"/>
              <a:t> We tried many models to obtain the best accuracy</a:t>
            </a:r>
            <a:endParaRPr lang="en-US" dirty="0"/>
          </a:p>
        </p:txBody>
      </p:sp>
    </p:spTree>
    <p:extLst>
      <p:ext uri="{BB962C8B-B14F-4D97-AF65-F5344CB8AC3E}">
        <p14:creationId xmlns:p14="http://schemas.microsoft.com/office/powerpoint/2010/main" val="1272183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7"/>
        <p:cNvGrpSpPr/>
        <p:nvPr/>
      </p:nvGrpSpPr>
      <p:grpSpPr>
        <a:xfrm>
          <a:off x="0" y="0"/>
          <a:ext cx="0" cy="0"/>
          <a:chOff x="0" y="0"/>
          <a:chExt cx="0" cy="0"/>
        </a:xfrm>
      </p:grpSpPr>
      <p:sp>
        <p:nvSpPr>
          <p:cNvPr id="258" name="Google Shape;258;p3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a:t>CNN Model</a:t>
            </a:r>
            <a:endParaRPr/>
          </a:p>
        </p:txBody>
      </p:sp>
      <p:sp>
        <p:nvSpPr>
          <p:cNvPr id="259" name="Google Shape;259;p33"/>
          <p:cNvSpPr txBox="1">
            <a:spLocks noGrp="1"/>
          </p:cNvSpPr>
          <p:nvPr>
            <p:ph type="body" idx="1"/>
          </p:nvPr>
        </p:nvSpPr>
        <p:spPr>
          <a:xfrm>
            <a:off x="500186" y="1147578"/>
            <a:ext cx="6428896" cy="872940"/>
          </a:xfrm>
          <a:prstGeom prst="rect">
            <a:avLst/>
          </a:prstGeom>
          <a:noFill/>
          <a:ln>
            <a:noFill/>
          </a:ln>
        </p:spPr>
        <p:txBody>
          <a:bodyPr spcFirstLastPara="1" wrap="square" lIns="91425" tIns="45700" rIns="91425" bIns="45700" anchor="ctr" anchorCtr="0">
            <a:normAutofit/>
          </a:bodyPr>
          <a:lstStyle/>
          <a:p>
            <a:pPr marL="114300" lvl="0" indent="0" algn="l" rtl="0">
              <a:lnSpc>
                <a:spcPct val="100000"/>
              </a:lnSpc>
              <a:spcBef>
                <a:spcPts val="360"/>
              </a:spcBef>
              <a:spcAft>
                <a:spcPts val="0"/>
              </a:spcAft>
              <a:buClr>
                <a:schemeClr val="dk1"/>
              </a:buClr>
              <a:buSzPts val="1800"/>
              <a:buNone/>
            </a:pPr>
            <a:r>
              <a:rPr lang="en-US" sz="2800" b="1" dirty="0"/>
              <a:t>Results:</a:t>
            </a:r>
            <a:endParaRPr sz="2800" dirty="0"/>
          </a:p>
          <a:p>
            <a:pPr marL="114300" lvl="0" indent="0" algn="l" rtl="0">
              <a:lnSpc>
                <a:spcPct val="100000"/>
              </a:lnSpc>
              <a:spcBef>
                <a:spcPts val="360"/>
              </a:spcBef>
              <a:spcAft>
                <a:spcPts val="0"/>
              </a:spcAft>
              <a:buSzPts val="1800"/>
              <a:buNone/>
            </a:pPr>
            <a:endParaRPr sz="2000" dirty="0"/>
          </a:p>
        </p:txBody>
      </p:sp>
      <p:pic>
        <p:nvPicPr>
          <p:cNvPr id="2" name="Picture 1" descr="A graph with blue and orange lines&#10;&#10;Description automatically generated with low confidence">
            <a:extLst>
              <a:ext uri="{FF2B5EF4-FFF2-40B4-BE49-F238E27FC236}">
                <a16:creationId xmlns:a16="http://schemas.microsoft.com/office/drawing/2014/main" id="{5FF5489F-0390-0849-2EF3-EAEC1F889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6919" y="1744980"/>
            <a:ext cx="4070566" cy="2950298"/>
          </a:xfrm>
          <a:prstGeom prst="rect">
            <a:avLst/>
          </a:prstGeom>
        </p:spPr>
      </p:pic>
      <p:pic>
        <p:nvPicPr>
          <p:cNvPr id="3" name="Picture 2" descr="A picture containing diagram, plot, text, line&#10;&#10;Description automatically generated">
            <a:extLst>
              <a:ext uri="{FF2B5EF4-FFF2-40B4-BE49-F238E27FC236}">
                <a16:creationId xmlns:a16="http://schemas.microsoft.com/office/drawing/2014/main" id="{8A24F447-914C-8223-6426-388FE3876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9082" y="1792966"/>
            <a:ext cx="4030980" cy="2854325"/>
          </a:xfrm>
          <a:prstGeom prst="rect">
            <a:avLst/>
          </a:prstGeom>
        </p:spPr>
      </p:pic>
      <p:pic>
        <p:nvPicPr>
          <p:cNvPr id="9" name="Picture 8">
            <a:extLst>
              <a:ext uri="{FF2B5EF4-FFF2-40B4-BE49-F238E27FC236}">
                <a16:creationId xmlns:a16="http://schemas.microsoft.com/office/drawing/2014/main" id="{AAE57A3C-F94B-9816-4DFB-165064AAD821}"/>
              </a:ext>
            </a:extLst>
          </p:cNvPr>
          <p:cNvPicPr>
            <a:picLocks noChangeAspect="1"/>
          </p:cNvPicPr>
          <p:nvPr/>
        </p:nvPicPr>
        <p:blipFill>
          <a:blip r:embed="rId5"/>
          <a:stretch>
            <a:fillRect/>
          </a:stretch>
        </p:blipFill>
        <p:spPr>
          <a:xfrm>
            <a:off x="1423147" y="4848145"/>
            <a:ext cx="9975361" cy="1735217"/>
          </a:xfrm>
          <a:prstGeom prst="rect">
            <a:avLst/>
          </a:prstGeom>
        </p:spPr>
      </p:pic>
    </p:spTree>
    <p:extLst>
      <p:ext uri="{BB962C8B-B14F-4D97-AF65-F5344CB8AC3E}">
        <p14:creationId xmlns:p14="http://schemas.microsoft.com/office/powerpoint/2010/main" val="1739550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sp>
        <p:nvSpPr>
          <p:cNvPr id="267" name="Google Shape;267;p3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a:t>CNN Model</a:t>
            </a:r>
            <a:endParaRPr/>
          </a:p>
        </p:txBody>
      </p:sp>
      <p:sp>
        <p:nvSpPr>
          <p:cNvPr id="268" name="Google Shape;268;p34"/>
          <p:cNvSpPr txBox="1">
            <a:spLocks noGrp="1"/>
          </p:cNvSpPr>
          <p:nvPr>
            <p:ph type="body" idx="1"/>
          </p:nvPr>
        </p:nvSpPr>
        <p:spPr>
          <a:xfrm>
            <a:off x="500186" y="1147578"/>
            <a:ext cx="6428896" cy="872940"/>
          </a:xfrm>
          <a:prstGeom prst="rect">
            <a:avLst/>
          </a:prstGeom>
          <a:noFill/>
          <a:ln>
            <a:noFill/>
          </a:ln>
        </p:spPr>
        <p:txBody>
          <a:bodyPr spcFirstLastPara="1" wrap="square" lIns="91425" tIns="45700" rIns="91425" bIns="45700" anchor="ctr" anchorCtr="0">
            <a:normAutofit lnSpcReduction="10000"/>
          </a:bodyPr>
          <a:lstStyle/>
          <a:p>
            <a:pPr marL="114300" lvl="0" indent="0" algn="l" rtl="0">
              <a:lnSpc>
                <a:spcPct val="100000"/>
              </a:lnSpc>
              <a:spcBef>
                <a:spcPts val="360"/>
              </a:spcBef>
              <a:spcAft>
                <a:spcPts val="0"/>
              </a:spcAft>
              <a:buClr>
                <a:schemeClr val="dk1"/>
              </a:buClr>
              <a:buSzPts val="1800"/>
              <a:buNone/>
            </a:pPr>
            <a:r>
              <a:rPr lang="en-US" sz="2800" b="1" dirty="0"/>
              <a:t>Results:</a:t>
            </a:r>
            <a:endParaRPr sz="2800" dirty="0"/>
          </a:p>
          <a:p>
            <a:pPr marL="114300" lvl="0" indent="0" algn="l" rtl="0">
              <a:lnSpc>
                <a:spcPct val="100000"/>
              </a:lnSpc>
              <a:spcBef>
                <a:spcPts val="360"/>
              </a:spcBef>
              <a:spcAft>
                <a:spcPts val="0"/>
              </a:spcAft>
              <a:buSzPts val="1800"/>
              <a:buNone/>
            </a:pPr>
            <a:r>
              <a:rPr lang="en-US" sz="2000" dirty="0"/>
              <a:t>CONFUSION MATRIX:</a:t>
            </a:r>
            <a:endParaRPr dirty="0"/>
          </a:p>
        </p:txBody>
      </p:sp>
      <p:sp>
        <p:nvSpPr>
          <p:cNvPr id="269" name="Google Shape;269;p34"/>
          <p:cNvSpPr txBox="1"/>
          <p:nvPr/>
        </p:nvSpPr>
        <p:spPr>
          <a:xfrm>
            <a:off x="500186" y="5078704"/>
            <a:ext cx="11445629" cy="2180782"/>
          </a:xfrm>
          <a:prstGeom prst="rect">
            <a:avLst/>
          </a:prstGeom>
          <a:noFill/>
          <a:ln>
            <a:noFill/>
          </a:ln>
        </p:spPr>
        <p:txBody>
          <a:bodyPr spcFirstLastPara="1" wrap="square" lIns="91425" tIns="45700" rIns="91425" bIns="45700" anchor="ctr" anchorCtr="0">
            <a:normAutofit/>
          </a:bodyPr>
          <a:lstStyle/>
          <a:p>
            <a:pPr lvl="3">
              <a:lnSpc>
                <a:spcPct val="107000"/>
              </a:lnSpc>
              <a:tabLst>
                <a:tab pos="457200" algn="l"/>
              </a:tabLst>
            </a:pPr>
            <a:r>
              <a:rPr lang="en-US" sz="2000" kern="0" dirty="0">
                <a:effectLst/>
                <a:latin typeface="Calibri" panose="020F0502020204030204" pitchFamily="34" charset="0"/>
                <a:ea typeface="Times New Roman" panose="02020603050405020304" pitchFamily="18" charset="0"/>
                <a:cs typeface="Calibri" panose="020F0502020204030204" pitchFamily="34" charset="0"/>
              </a:rPr>
              <a:t>This model is better with validation accuracy 97.9% and test accuracy is 98.6% and it is the best accuracy we achieved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 marR="0" lvl="0" indent="0" algn="l" rtl="0">
              <a:lnSpc>
                <a:spcPct val="100000"/>
              </a:lnSpc>
              <a:spcBef>
                <a:spcPts val="360"/>
              </a:spcBef>
              <a:spcAft>
                <a:spcPts val="0"/>
              </a:spcAft>
              <a:buClr>
                <a:schemeClr val="dk1"/>
              </a:buClr>
              <a:buSzPts val="1800"/>
              <a:buFont typeface="Arial"/>
              <a:buNone/>
            </a:pPr>
            <a:endParaRPr lang="en-US" dirty="0"/>
          </a:p>
        </p:txBody>
      </p:sp>
      <p:pic>
        <p:nvPicPr>
          <p:cNvPr id="2" name="Picture 1" descr="A picture containing text, screenshot, diagram, rectangle&#10;&#10;Description automatically generated">
            <a:extLst>
              <a:ext uri="{FF2B5EF4-FFF2-40B4-BE49-F238E27FC236}">
                <a16:creationId xmlns:a16="http://schemas.microsoft.com/office/drawing/2014/main" id="{33061482-B800-147F-6150-F356ECE0B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3855" y="1417638"/>
            <a:ext cx="4947031" cy="3993465"/>
          </a:xfrm>
          <a:prstGeom prst="rect">
            <a:avLst/>
          </a:prstGeom>
        </p:spPr>
      </p:pic>
    </p:spTree>
    <p:extLst>
      <p:ext uri="{BB962C8B-B14F-4D97-AF65-F5344CB8AC3E}">
        <p14:creationId xmlns:p14="http://schemas.microsoft.com/office/powerpoint/2010/main" val="1856035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sp>
        <p:nvSpPr>
          <p:cNvPr id="267" name="Google Shape;267;p3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dirty="0"/>
              <a:t>CNN Model</a:t>
            </a:r>
            <a:endParaRPr dirty="0"/>
          </a:p>
        </p:txBody>
      </p:sp>
      <p:sp>
        <p:nvSpPr>
          <p:cNvPr id="268" name="Google Shape;268;p34"/>
          <p:cNvSpPr txBox="1">
            <a:spLocks noGrp="1"/>
          </p:cNvSpPr>
          <p:nvPr>
            <p:ph type="body" idx="1"/>
          </p:nvPr>
        </p:nvSpPr>
        <p:spPr>
          <a:xfrm>
            <a:off x="378425" y="1390266"/>
            <a:ext cx="10387773" cy="2102177"/>
          </a:xfrm>
          <a:prstGeom prst="rect">
            <a:avLst/>
          </a:prstGeom>
          <a:noFill/>
          <a:ln>
            <a:noFill/>
          </a:ln>
        </p:spPr>
        <p:txBody>
          <a:bodyPr spcFirstLastPara="1" wrap="square" lIns="91425" tIns="45700" rIns="91425" bIns="45700" anchor="ctr" anchorCtr="0">
            <a:normAutofit lnSpcReduction="10000"/>
          </a:bodyPr>
          <a:lstStyle/>
          <a:p>
            <a:pPr marL="457200" lvl="0" indent="-342900" algn="l" rtl="0">
              <a:lnSpc>
                <a:spcPct val="100000"/>
              </a:lnSpc>
              <a:spcBef>
                <a:spcPts val="360"/>
              </a:spcBef>
              <a:spcAft>
                <a:spcPts val="0"/>
              </a:spcAft>
              <a:buClr>
                <a:schemeClr val="dk1"/>
              </a:buClr>
              <a:buSzPts val="1800"/>
              <a:buChar char="•"/>
            </a:pPr>
            <a:r>
              <a:rPr lang="en-US" sz="2800" dirty="0"/>
              <a:t>We used K-fold cross validation on this model to enhance the accuracy more using K=5</a:t>
            </a:r>
          </a:p>
          <a:p>
            <a:pPr marL="457200" lvl="0" indent="-342900" algn="l" rtl="0">
              <a:lnSpc>
                <a:spcPct val="100000"/>
              </a:lnSpc>
              <a:spcBef>
                <a:spcPts val="360"/>
              </a:spcBef>
              <a:spcAft>
                <a:spcPts val="0"/>
              </a:spcAft>
              <a:buClr>
                <a:schemeClr val="dk1"/>
              </a:buClr>
              <a:buSzPts val="1800"/>
              <a:buChar char="•"/>
            </a:pPr>
            <a:endParaRPr lang="en-US" sz="4000" dirty="0"/>
          </a:p>
          <a:p>
            <a:pPr marL="457200" lvl="0" indent="-342900" algn="l" rtl="0">
              <a:lnSpc>
                <a:spcPct val="100000"/>
              </a:lnSpc>
              <a:spcBef>
                <a:spcPts val="360"/>
              </a:spcBef>
              <a:spcAft>
                <a:spcPts val="0"/>
              </a:spcAft>
              <a:buClr>
                <a:schemeClr val="dk1"/>
              </a:buClr>
              <a:buSzPts val="1800"/>
              <a:buChar char="•"/>
            </a:pPr>
            <a:r>
              <a:rPr lang="en-US" sz="2600" dirty="0"/>
              <a:t>Test accuracy For each fold:</a:t>
            </a:r>
          </a:p>
          <a:p>
            <a:pPr marL="114300" lvl="0" indent="0" algn="l" rtl="0">
              <a:lnSpc>
                <a:spcPct val="100000"/>
              </a:lnSpc>
              <a:spcBef>
                <a:spcPts val="360"/>
              </a:spcBef>
              <a:spcAft>
                <a:spcPts val="0"/>
              </a:spcAft>
              <a:buSzPts val="1800"/>
              <a:buNone/>
            </a:pPr>
            <a:endParaRPr dirty="0"/>
          </a:p>
        </p:txBody>
      </p:sp>
      <p:pic>
        <p:nvPicPr>
          <p:cNvPr id="12" name="Picture 11">
            <a:extLst>
              <a:ext uri="{FF2B5EF4-FFF2-40B4-BE49-F238E27FC236}">
                <a16:creationId xmlns:a16="http://schemas.microsoft.com/office/drawing/2014/main" id="{0CB51B10-25CE-61E9-8FF3-A07C690E8DE9}"/>
              </a:ext>
            </a:extLst>
          </p:cNvPr>
          <p:cNvPicPr>
            <a:picLocks noChangeAspect="1"/>
          </p:cNvPicPr>
          <p:nvPr/>
        </p:nvPicPr>
        <p:blipFill>
          <a:blip r:embed="rId3"/>
          <a:stretch>
            <a:fillRect/>
          </a:stretch>
        </p:blipFill>
        <p:spPr>
          <a:xfrm>
            <a:off x="4901770" y="2441354"/>
            <a:ext cx="6680630" cy="2785341"/>
          </a:xfrm>
          <a:prstGeom prst="rect">
            <a:avLst/>
          </a:prstGeom>
        </p:spPr>
      </p:pic>
      <p:sp>
        <p:nvSpPr>
          <p:cNvPr id="14" name="TextBox 13">
            <a:extLst>
              <a:ext uri="{FF2B5EF4-FFF2-40B4-BE49-F238E27FC236}">
                <a16:creationId xmlns:a16="http://schemas.microsoft.com/office/drawing/2014/main" id="{E1C07F60-C475-1DD4-6C45-18919EF81006}"/>
              </a:ext>
            </a:extLst>
          </p:cNvPr>
          <p:cNvSpPr txBox="1"/>
          <p:nvPr/>
        </p:nvSpPr>
        <p:spPr>
          <a:xfrm>
            <a:off x="559324" y="5567249"/>
            <a:ext cx="10972800" cy="830997"/>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In fold 3 , the model may not be able to learn the underlying patterns in the data and may get stuck in a local minimum. </a:t>
            </a:r>
          </a:p>
        </p:txBody>
      </p:sp>
    </p:spTree>
    <p:extLst>
      <p:ext uri="{BB962C8B-B14F-4D97-AF65-F5344CB8AC3E}">
        <p14:creationId xmlns:p14="http://schemas.microsoft.com/office/powerpoint/2010/main" val="446597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66"/>
        <p:cNvGrpSpPr/>
        <p:nvPr/>
      </p:nvGrpSpPr>
      <p:grpSpPr>
        <a:xfrm>
          <a:off x="0" y="0"/>
          <a:ext cx="0" cy="0"/>
          <a:chOff x="0" y="0"/>
          <a:chExt cx="0" cy="0"/>
        </a:xfrm>
      </p:grpSpPr>
      <p:sp>
        <p:nvSpPr>
          <p:cNvPr id="267" name="Google Shape;267;p3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dirty="0"/>
              <a:t>CNN Model</a:t>
            </a:r>
            <a:endParaRPr dirty="0"/>
          </a:p>
        </p:txBody>
      </p:sp>
      <p:sp>
        <p:nvSpPr>
          <p:cNvPr id="268" name="Google Shape;268;p34"/>
          <p:cNvSpPr txBox="1">
            <a:spLocks noGrp="1"/>
          </p:cNvSpPr>
          <p:nvPr>
            <p:ph type="body" idx="1"/>
          </p:nvPr>
        </p:nvSpPr>
        <p:spPr>
          <a:xfrm>
            <a:off x="213170" y="943180"/>
            <a:ext cx="10387773" cy="2102177"/>
          </a:xfrm>
          <a:prstGeom prst="rect">
            <a:avLst/>
          </a:prstGeom>
          <a:noFill/>
          <a:ln>
            <a:noFill/>
          </a:ln>
        </p:spPr>
        <p:txBody>
          <a:bodyPr spcFirstLastPara="1" wrap="square" lIns="91425" tIns="45700" rIns="91425" bIns="45700" anchor="ctr" anchorCtr="0">
            <a:normAutofit/>
          </a:bodyPr>
          <a:lstStyle/>
          <a:p>
            <a:pPr marL="457200" lvl="0" indent="-342900" algn="l" rtl="0">
              <a:lnSpc>
                <a:spcPct val="100000"/>
              </a:lnSpc>
              <a:spcBef>
                <a:spcPts val="360"/>
              </a:spcBef>
              <a:spcAft>
                <a:spcPts val="0"/>
              </a:spcAft>
              <a:buClr>
                <a:schemeClr val="dk1"/>
              </a:buClr>
              <a:buSzPts val="1800"/>
              <a:buChar char="•"/>
            </a:pPr>
            <a:endParaRPr lang="en-US" sz="4000" dirty="0"/>
          </a:p>
          <a:p>
            <a:pPr marL="457200" lvl="0" indent="-342900" algn="l" rtl="0">
              <a:lnSpc>
                <a:spcPct val="100000"/>
              </a:lnSpc>
              <a:spcBef>
                <a:spcPts val="360"/>
              </a:spcBef>
              <a:spcAft>
                <a:spcPts val="0"/>
              </a:spcAft>
              <a:buClr>
                <a:schemeClr val="dk1"/>
              </a:buClr>
              <a:buSzPts val="1800"/>
              <a:buChar char="•"/>
            </a:pPr>
            <a:r>
              <a:rPr lang="en-US" sz="2600" dirty="0"/>
              <a:t>Average and Maximum Test accuracy For folds:</a:t>
            </a:r>
          </a:p>
          <a:p>
            <a:pPr marL="114300" lvl="0" indent="0" algn="l" rtl="0">
              <a:lnSpc>
                <a:spcPct val="100000"/>
              </a:lnSpc>
              <a:spcBef>
                <a:spcPts val="360"/>
              </a:spcBef>
              <a:spcAft>
                <a:spcPts val="0"/>
              </a:spcAft>
              <a:buSzPts val="1800"/>
              <a:buNone/>
            </a:pPr>
            <a:endParaRPr dirty="0"/>
          </a:p>
        </p:txBody>
      </p:sp>
      <p:sp>
        <p:nvSpPr>
          <p:cNvPr id="5" name="Google Shape;269;p34">
            <a:extLst>
              <a:ext uri="{FF2B5EF4-FFF2-40B4-BE49-F238E27FC236}">
                <a16:creationId xmlns:a16="http://schemas.microsoft.com/office/drawing/2014/main" id="{849C8B46-6A1B-6FF6-D5FE-F2D183F15F80}"/>
              </a:ext>
            </a:extLst>
          </p:cNvPr>
          <p:cNvSpPr txBox="1"/>
          <p:nvPr/>
        </p:nvSpPr>
        <p:spPr>
          <a:xfrm>
            <a:off x="373185" y="4088890"/>
            <a:ext cx="11445629" cy="2180782"/>
          </a:xfrm>
          <a:prstGeom prst="rect">
            <a:avLst/>
          </a:prstGeom>
          <a:noFill/>
          <a:ln>
            <a:noFill/>
          </a:ln>
        </p:spPr>
        <p:txBody>
          <a:bodyPr spcFirstLastPara="1" wrap="square" lIns="91425" tIns="45700" rIns="91425" bIns="45700" anchor="ctr" anchorCtr="0">
            <a:normAutofit/>
          </a:bodyPr>
          <a:lstStyle/>
          <a:p>
            <a:pPr marL="457200" marR="0" lvl="0" indent="-342900" algn="l" rtl="0">
              <a:lnSpc>
                <a:spcPct val="100000"/>
              </a:lnSpc>
              <a:spcBef>
                <a:spcPts val="360"/>
              </a:spcBef>
              <a:spcAft>
                <a:spcPts val="0"/>
              </a:spcAft>
              <a:buClr>
                <a:schemeClr val="dk1"/>
              </a:buClr>
              <a:buSzPts val="1800"/>
              <a:buFont typeface="Arial"/>
              <a:buChar char="•"/>
            </a:pPr>
            <a:r>
              <a:rPr lang="en-US" sz="2800" b="1" i="0" u="none" strike="noStrike" cap="none" dirty="0">
                <a:solidFill>
                  <a:schemeClr val="dk1"/>
                </a:solidFill>
                <a:latin typeface="Calibri"/>
                <a:ea typeface="Calibri"/>
                <a:cs typeface="Calibri"/>
                <a:sym typeface="Calibri"/>
              </a:rPr>
              <a:t>Comment on Results:</a:t>
            </a:r>
          </a:p>
          <a:p>
            <a:pPr marL="114300" marR="0" lvl="0" algn="l" rtl="0">
              <a:lnSpc>
                <a:spcPct val="100000"/>
              </a:lnSpc>
              <a:spcBef>
                <a:spcPts val="360"/>
              </a:spcBef>
              <a:spcAft>
                <a:spcPts val="0"/>
              </a:spcAft>
              <a:buClr>
                <a:schemeClr val="dk1"/>
              </a:buClr>
              <a:buSzPts val="1800"/>
            </a:pPr>
            <a:r>
              <a:rPr lang="en-US" sz="2800" b="1" dirty="0">
                <a:solidFill>
                  <a:schemeClr val="dk1"/>
                </a:solidFill>
                <a:latin typeface="Calibri"/>
                <a:ea typeface="Calibri"/>
                <a:cs typeface="Calibri"/>
                <a:sym typeface="Calibri"/>
              </a:rPr>
              <a:t>	</a:t>
            </a:r>
            <a:r>
              <a:rPr lang="en-US" sz="2800" dirty="0">
                <a:solidFill>
                  <a:schemeClr val="dk1"/>
                </a:solidFill>
                <a:latin typeface="Calibri" panose="020F0502020204030204" pitchFamily="34" charset="0"/>
                <a:ea typeface="Calibri"/>
                <a:cs typeface="Calibri" panose="020F0502020204030204" pitchFamily="34" charset="0"/>
                <a:sym typeface="Calibri"/>
              </a:rPr>
              <a:t>The m</a:t>
            </a:r>
            <a:r>
              <a:rPr lang="en-US" sz="2800" dirty="0">
                <a:latin typeface="Calibri" panose="020F0502020204030204" pitchFamily="34" charset="0"/>
                <a:cs typeface="Calibri" panose="020F0502020204030204" pitchFamily="34" charset="0"/>
              </a:rPr>
              <a:t>aximum </a:t>
            </a:r>
            <a:r>
              <a:rPr lang="en-US" sz="2800" dirty="0">
                <a:solidFill>
                  <a:schemeClr val="dk1"/>
                </a:solidFill>
                <a:latin typeface="Calibri" panose="020F0502020204030204" pitchFamily="34" charset="0"/>
                <a:ea typeface="Calibri"/>
                <a:cs typeface="Calibri" panose="020F0502020204030204" pitchFamily="34" charset="0"/>
                <a:sym typeface="Calibri"/>
              </a:rPr>
              <a:t>accuracy was the same as the previous model 		and did not improve. Therefore, we decided to use the previous model 	for deployment.</a:t>
            </a: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41D15B00-8083-3585-779F-E6ECDA7BEC4C}"/>
              </a:ext>
            </a:extLst>
          </p:cNvPr>
          <p:cNvPicPr>
            <a:picLocks noChangeAspect="1"/>
          </p:cNvPicPr>
          <p:nvPr/>
        </p:nvPicPr>
        <p:blipFill>
          <a:blip r:embed="rId3"/>
          <a:stretch>
            <a:fillRect/>
          </a:stretch>
        </p:blipFill>
        <p:spPr>
          <a:xfrm>
            <a:off x="5407056" y="2461171"/>
            <a:ext cx="6096000" cy="1724025"/>
          </a:xfrm>
          <a:prstGeom prst="rect">
            <a:avLst/>
          </a:prstGeom>
        </p:spPr>
      </p:pic>
    </p:spTree>
    <p:extLst>
      <p:ext uri="{BB962C8B-B14F-4D97-AF65-F5344CB8AC3E}">
        <p14:creationId xmlns:p14="http://schemas.microsoft.com/office/powerpoint/2010/main" val="2400209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568036" y="0"/>
            <a:ext cx="11055927" cy="1195965"/>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b="1" dirty="0"/>
              <a:t>Demo</a:t>
            </a:r>
            <a:endParaRPr dirty="0"/>
          </a:p>
        </p:txBody>
      </p:sp>
      <p:pic>
        <p:nvPicPr>
          <p:cNvPr id="3" name="Final Demo">
            <a:hlinkClick r:id="" action="ppaction://media"/>
            <a:extLst>
              <a:ext uri="{FF2B5EF4-FFF2-40B4-BE49-F238E27FC236}">
                <a16:creationId xmlns:a16="http://schemas.microsoft.com/office/drawing/2014/main" id="{0A9627DE-C122-4E4B-ED9C-24D306E33C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0050" y="948199"/>
            <a:ext cx="10491898" cy="56885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0"/>
        <p:cNvGrpSpPr/>
        <p:nvPr/>
      </p:nvGrpSpPr>
      <p:grpSpPr>
        <a:xfrm>
          <a:off x="0" y="0"/>
          <a:ext cx="0" cy="0"/>
          <a:chOff x="0" y="0"/>
          <a:chExt cx="0" cy="0"/>
        </a:xfrm>
      </p:grpSpPr>
      <p:sp>
        <p:nvSpPr>
          <p:cNvPr id="281" name="Google Shape;281;p3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1800"/>
              <a:buNone/>
            </a:pPr>
            <a:r>
              <a:rPr lang="en-US" b="1" dirty="0"/>
              <a:t>Future Work</a:t>
            </a:r>
            <a:endParaRPr dirty="0"/>
          </a:p>
        </p:txBody>
      </p:sp>
      <p:sp>
        <p:nvSpPr>
          <p:cNvPr id="282" name="Google Shape;282;p36"/>
          <p:cNvSpPr txBox="1">
            <a:spLocks noGrp="1"/>
          </p:cNvSpPr>
          <p:nvPr>
            <p:ph type="body" idx="1"/>
          </p:nvPr>
        </p:nvSpPr>
        <p:spPr>
          <a:xfrm>
            <a:off x="609600" y="1600206"/>
            <a:ext cx="10972800" cy="4525963"/>
          </a:xfrm>
          <a:prstGeom prst="rect">
            <a:avLst/>
          </a:prstGeom>
          <a:noFill/>
          <a:ln>
            <a:noFill/>
          </a:ln>
        </p:spPr>
        <p:txBody>
          <a:bodyPr spcFirstLastPara="1" wrap="square" lIns="91425" tIns="45700" rIns="91425" bIns="45700" anchor="t" anchorCtr="0">
            <a:normAutofit/>
          </a:bodyPr>
          <a:lstStyle/>
          <a:p>
            <a:r>
              <a:rPr lang="en-US" sz="2400" b="1" i="0" u="none" strike="noStrike" baseline="0" dirty="0">
                <a:solidFill>
                  <a:srgbClr val="000000"/>
                </a:solidFill>
                <a:latin typeface="Calibri" panose="020F0502020204030204" pitchFamily="34" charset="0"/>
              </a:rPr>
              <a:t>Expanding the data set: </a:t>
            </a:r>
            <a:r>
              <a:rPr lang="en-US" sz="2400" b="0" i="0" u="none" strike="noStrike" baseline="0" dirty="0">
                <a:solidFill>
                  <a:srgbClr val="000000"/>
                </a:solidFill>
                <a:latin typeface="Calibri" panose="020F0502020204030204" pitchFamily="34" charset="0"/>
              </a:rPr>
              <a:t>Our project used a publicly available MRI dataset, but there are many other datasets available that </a:t>
            </a:r>
            <a:r>
              <a:rPr lang="en-US" sz="2400" b="0" i="0" u="none" strike="noStrike" baseline="0" dirty="0">
                <a:latin typeface="Calibri" panose="020F0502020204030204" pitchFamily="34" charset="0"/>
              </a:rPr>
              <a:t>could be used for Alzheimer's disease classification.</a:t>
            </a:r>
          </a:p>
          <a:p>
            <a:pPr marL="114300" indent="0">
              <a:buNone/>
            </a:pPr>
            <a:endParaRPr lang="en-US" sz="2400" b="0" i="0" u="none" strike="noStrike" baseline="0" dirty="0">
              <a:latin typeface="Calibri" panose="020F0502020204030204" pitchFamily="34" charset="0"/>
            </a:endParaRPr>
          </a:p>
          <a:p>
            <a:r>
              <a:rPr lang="en-US" sz="2400" b="1" i="0" u="none" strike="noStrike" baseline="0" dirty="0">
                <a:solidFill>
                  <a:srgbClr val="000000"/>
                </a:solidFill>
                <a:latin typeface="Calibri" panose="020F0502020204030204" pitchFamily="34" charset="0"/>
              </a:rPr>
              <a:t>Improving data quality: </a:t>
            </a:r>
            <a:r>
              <a:rPr lang="en-US" sz="2400" b="0" i="0" u="none" strike="noStrike" baseline="0" dirty="0">
                <a:solidFill>
                  <a:srgbClr val="000000"/>
                </a:solidFill>
                <a:latin typeface="Calibri" panose="020F0502020204030204" pitchFamily="34" charset="0"/>
              </a:rPr>
              <a:t>develop new preprocessing techniques or data augmentation strategies to improve the quality of the MRI data used for Alzheimer's disease classification.</a:t>
            </a:r>
          </a:p>
          <a:p>
            <a:pPr marL="114300" indent="0">
              <a:buNone/>
            </a:pPr>
            <a:endParaRPr lang="en-US" sz="2400" b="1" dirty="0">
              <a:solidFill>
                <a:srgbClr val="000000"/>
              </a:solidFill>
              <a:latin typeface="Calibri" panose="020F0502020204030204" pitchFamily="34" charset="0"/>
            </a:endParaRPr>
          </a:p>
          <a:p>
            <a:r>
              <a:rPr lang="en-US" sz="2400" b="1" i="0" u="none" strike="noStrike" baseline="0" dirty="0">
                <a:solidFill>
                  <a:srgbClr val="000000"/>
                </a:solidFill>
                <a:latin typeface="Calibri" panose="020F0502020204030204" pitchFamily="34" charset="0"/>
              </a:rPr>
              <a:t>Add more features to our website.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228603" y="347130"/>
            <a:ext cx="2177143" cy="79248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b="1"/>
              <a:t>Agenda</a:t>
            </a:r>
            <a:endParaRPr/>
          </a:p>
        </p:txBody>
      </p:sp>
      <p:pic>
        <p:nvPicPr>
          <p:cNvPr id="105" name="Google Shape;105;p15"/>
          <p:cNvPicPr preferRelativeResize="0"/>
          <p:nvPr/>
        </p:nvPicPr>
        <p:blipFill rotWithShape="1">
          <a:blip r:embed="rId3">
            <a:alphaModFix/>
          </a:blip>
          <a:srcRect l="1" r="-18940"/>
          <a:stretch/>
        </p:blipFill>
        <p:spPr>
          <a:xfrm>
            <a:off x="7357533" y="1794934"/>
            <a:ext cx="5744633" cy="3395134"/>
          </a:xfrm>
          <a:prstGeom prst="flowChartOnlineStorage">
            <a:avLst/>
          </a:prstGeom>
          <a:noFill/>
          <a:ln>
            <a:noFill/>
          </a:ln>
        </p:spPr>
      </p:pic>
      <p:sp>
        <p:nvSpPr>
          <p:cNvPr id="106" name="Google Shape;106;p15"/>
          <p:cNvSpPr txBox="1">
            <a:spLocks noGrp="1"/>
          </p:cNvSpPr>
          <p:nvPr>
            <p:ph type="body" idx="1"/>
          </p:nvPr>
        </p:nvSpPr>
        <p:spPr>
          <a:xfrm>
            <a:off x="516904" y="1131412"/>
            <a:ext cx="5704117" cy="5379458"/>
          </a:xfrm>
          <a:prstGeom prst="rect">
            <a:avLst/>
          </a:prstGeom>
          <a:noFill/>
          <a:ln>
            <a:noFill/>
          </a:ln>
        </p:spPr>
        <p:txBody>
          <a:bodyPr spcFirstLastPara="1" wrap="square" lIns="91425" tIns="45700" rIns="91425" bIns="45700" anchor="t" anchorCtr="0">
            <a:normAutofit fontScale="25000" lnSpcReduction="20000"/>
          </a:bodyPr>
          <a:lstStyle/>
          <a:p>
            <a:pPr marL="742950" lvl="1" indent="-285750" algn="l" rtl="0">
              <a:lnSpc>
                <a:spcPct val="170000"/>
              </a:lnSpc>
              <a:spcBef>
                <a:spcPts val="0"/>
              </a:spcBef>
              <a:spcAft>
                <a:spcPts val="0"/>
              </a:spcAft>
              <a:buClr>
                <a:schemeClr val="dk1"/>
              </a:buClr>
              <a:buSzPct val="100000"/>
              <a:buFont typeface="Arial"/>
              <a:buChar char="•"/>
            </a:pPr>
            <a:r>
              <a:rPr lang="en-US" sz="7600" dirty="0">
                <a:latin typeface="Avenir"/>
                <a:ea typeface="Avenir"/>
                <a:cs typeface="Avenir"/>
                <a:sym typeface="Avenir"/>
              </a:rPr>
              <a:t>Introduction </a:t>
            </a:r>
            <a:endParaRPr dirty="0">
              <a:latin typeface="Avenir"/>
              <a:ea typeface="Avenir"/>
              <a:cs typeface="Avenir"/>
              <a:sym typeface="Avenir"/>
            </a:endParaRPr>
          </a:p>
          <a:p>
            <a:pPr marL="742950" lvl="1" indent="-285750" algn="l" rtl="0">
              <a:lnSpc>
                <a:spcPct val="170000"/>
              </a:lnSpc>
              <a:spcBef>
                <a:spcPts val="380"/>
              </a:spcBef>
              <a:spcAft>
                <a:spcPts val="0"/>
              </a:spcAft>
              <a:buClr>
                <a:schemeClr val="dk1"/>
              </a:buClr>
              <a:buSzPct val="100000"/>
              <a:buFont typeface="Arial"/>
              <a:buChar char="•"/>
            </a:pPr>
            <a:r>
              <a:rPr lang="en-US" sz="7600" dirty="0">
                <a:latin typeface="Avenir"/>
                <a:ea typeface="Avenir"/>
                <a:cs typeface="Avenir"/>
                <a:sym typeface="Avenir"/>
              </a:rPr>
              <a:t>Problem definition</a:t>
            </a:r>
            <a:endParaRPr dirty="0">
              <a:latin typeface="Avenir"/>
              <a:ea typeface="Avenir"/>
              <a:cs typeface="Avenir"/>
              <a:sym typeface="Avenir"/>
            </a:endParaRPr>
          </a:p>
          <a:p>
            <a:pPr marL="742950" lvl="1" indent="-285750" algn="l" rtl="0">
              <a:lnSpc>
                <a:spcPct val="170000"/>
              </a:lnSpc>
              <a:spcBef>
                <a:spcPts val="380"/>
              </a:spcBef>
              <a:spcAft>
                <a:spcPts val="0"/>
              </a:spcAft>
              <a:buClr>
                <a:schemeClr val="dk1"/>
              </a:buClr>
              <a:buSzPct val="100000"/>
              <a:buFont typeface="Arial"/>
              <a:buChar char="•"/>
            </a:pPr>
            <a:r>
              <a:rPr lang="en-US" sz="7600" dirty="0">
                <a:latin typeface="Avenir"/>
                <a:ea typeface="Avenir"/>
                <a:cs typeface="Avenir"/>
                <a:sym typeface="Avenir"/>
              </a:rPr>
              <a:t>Motivation</a:t>
            </a:r>
            <a:endParaRPr dirty="0">
              <a:latin typeface="Avenir"/>
              <a:ea typeface="Avenir"/>
              <a:cs typeface="Avenir"/>
              <a:sym typeface="Avenir"/>
            </a:endParaRPr>
          </a:p>
          <a:p>
            <a:pPr marL="742950" lvl="1" indent="-285750" algn="l" rtl="0">
              <a:lnSpc>
                <a:spcPct val="170000"/>
              </a:lnSpc>
              <a:spcBef>
                <a:spcPts val="380"/>
              </a:spcBef>
              <a:spcAft>
                <a:spcPts val="0"/>
              </a:spcAft>
              <a:buClr>
                <a:schemeClr val="dk1"/>
              </a:buClr>
              <a:buSzPct val="100000"/>
              <a:buFont typeface="Arial"/>
              <a:buChar char="•"/>
            </a:pPr>
            <a:r>
              <a:rPr lang="en-US" sz="7600" dirty="0">
                <a:latin typeface="Avenir"/>
                <a:ea typeface="Avenir"/>
                <a:cs typeface="Avenir"/>
                <a:sym typeface="Avenir"/>
              </a:rPr>
              <a:t>Objectives</a:t>
            </a:r>
            <a:endParaRPr dirty="0"/>
          </a:p>
          <a:p>
            <a:pPr marL="742950" lvl="1" indent="-285750" algn="l" rtl="0">
              <a:lnSpc>
                <a:spcPct val="170000"/>
              </a:lnSpc>
              <a:spcBef>
                <a:spcPts val="380"/>
              </a:spcBef>
              <a:spcAft>
                <a:spcPts val="0"/>
              </a:spcAft>
              <a:buClr>
                <a:schemeClr val="dk1"/>
              </a:buClr>
              <a:buSzPct val="100000"/>
              <a:buFont typeface="Arial"/>
              <a:buChar char="•"/>
            </a:pPr>
            <a:r>
              <a:rPr lang="en-US" sz="7600" dirty="0">
                <a:latin typeface="Avenir"/>
                <a:ea typeface="Avenir"/>
                <a:cs typeface="Avenir"/>
                <a:sym typeface="Avenir"/>
              </a:rPr>
              <a:t>Dataset</a:t>
            </a:r>
            <a:endParaRPr dirty="0">
              <a:latin typeface="Avenir"/>
              <a:ea typeface="Avenir"/>
              <a:cs typeface="Avenir"/>
              <a:sym typeface="Avenir"/>
            </a:endParaRPr>
          </a:p>
          <a:p>
            <a:pPr marL="742950" lvl="1" indent="-285750" algn="l" rtl="0">
              <a:lnSpc>
                <a:spcPct val="170000"/>
              </a:lnSpc>
              <a:spcBef>
                <a:spcPts val="380"/>
              </a:spcBef>
              <a:spcAft>
                <a:spcPts val="0"/>
              </a:spcAft>
              <a:buClr>
                <a:schemeClr val="dk1"/>
              </a:buClr>
              <a:buSzPct val="100000"/>
              <a:buFont typeface="Arial"/>
              <a:buChar char="•"/>
            </a:pPr>
            <a:r>
              <a:rPr lang="en-US" sz="7600" dirty="0">
                <a:latin typeface="Avenir"/>
                <a:ea typeface="Avenir"/>
                <a:cs typeface="Avenir"/>
                <a:sym typeface="Avenir"/>
              </a:rPr>
              <a:t>System Architecture</a:t>
            </a:r>
            <a:endParaRPr dirty="0"/>
          </a:p>
          <a:p>
            <a:pPr marL="742950" lvl="1" indent="-285750" algn="l" rtl="0">
              <a:lnSpc>
                <a:spcPct val="170000"/>
              </a:lnSpc>
              <a:spcBef>
                <a:spcPts val="380"/>
              </a:spcBef>
              <a:spcAft>
                <a:spcPts val="0"/>
              </a:spcAft>
              <a:buClr>
                <a:schemeClr val="dk1"/>
              </a:buClr>
              <a:buSzPct val="100000"/>
              <a:buFont typeface="Arial"/>
              <a:buChar char="•"/>
            </a:pPr>
            <a:r>
              <a:rPr lang="en-US" sz="7400" dirty="0">
                <a:latin typeface="Avenir"/>
                <a:ea typeface="Avenir"/>
                <a:cs typeface="Avenir"/>
                <a:sym typeface="Avenir"/>
              </a:rPr>
              <a:t>SVM Model</a:t>
            </a:r>
            <a:endParaRPr dirty="0"/>
          </a:p>
          <a:p>
            <a:pPr marL="742950" lvl="1" indent="-285750" algn="l" rtl="0">
              <a:lnSpc>
                <a:spcPct val="170000"/>
              </a:lnSpc>
              <a:spcBef>
                <a:spcPts val="380"/>
              </a:spcBef>
              <a:spcAft>
                <a:spcPts val="0"/>
              </a:spcAft>
              <a:buClr>
                <a:schemeClr val="dk1"/>
              </a:buClr>
              <a:buSzPct val="100000"/>
              <a:buFont typeface="Arial"/>
              <a:buChar char="•"/>
            </a:pPr>
            <a:r>
              <a:rPr lang="en-US" sz="7400" dirty="0">
                <a:latin typeface="Avenir"/>
                <a:ea typeface="Avenir"/>
                <a:cs typeface="Avenir"/>
                <a:sym typeface="Avenir"/>
              </a:rPr>
              <a:t>CNN Models</a:t>
            </a:r>
            <a:endParaRPr dirty="0"/>
          </a:p>
          <a:p>
            <a:pPr marL="742950" lvl="1" indent="-285750" algn="l" rtl="0">
              <a:lnSpc>
                <a:spcPct val="170000"/>
              </a:lnSpc>
              <a:spcBef>
                <a:spcPts val="380"/>
              </a:spcBef>
              <a:spcAft>
                <a:spcPts val="0"/>
              </a:spcAft>
              <a:buClr>
                <a:schemeClr val="dk1"/>
              </a:buClr>
              <a:buSzPct val="100000"/>
              <a:buFont typeface="Arial"/>
              <a:buChar char="•"/>
            </a:pPr>
            <a:r>
              <a:rPr lang="en-US" sz="7400" dirty="0">
                <a:latin typeface="Avenir"/>
                <a:ea typeface="Avenir"/>
                <a:cs typeface="Avenir"/>
                <a:sym typeface="Avenir"/>
              </a:rPr>
              <a:t>Demo</a:t>
            </a:r>
            <a:endParaRPr dirty="0"/>
          </a:p>
          <a:p>
            <a:pPr marL="742950" lvl="1" indent="-285750" algn="l" rtl="0">
              <a:lnSpc>
                <a:spcPct val="170000"/>
              </a:lnSpc>
              <a:spcBef>
                <a:spcPts val="380"/>
              </a:spcBef>
              <a:spcAft>
                <a:spcPts val="0"/>
              </a:spcAft>
              <a:buClr>
                <a:schemeClr val="dk1"/>
              </a:buClr>
              <a:buSzPct val="100000"/>
              <a:buFont typeface="Arial"/>
              <a:buChar char="•"/>
            </a:pPr>
            <a:r>
              <a:rPr lang="en-US" sz="7400" dirty="0">
                <a:latin typeface="Avenir"/>
                <a:ea typeface="Avenir"/>
                <a:cs typeface="Avenir"/>
                <a:sym typeface="Avenir"/>
              </a:rPr>
              <a:t>Future Work</a:t>
            </a:r>
            <a:endParaRPr dirty="0"/>
          </a:p>
          <a:p>
            <a:pPr marL="742950" lvl="1" indent="-285750" algn="l" rtl="0">
              <a:lnSpc>
                <a:spcPct val="170000"/>
              </a:lnSpc>
              <a:spcBef>
                <a:spcPts val="380"/>
              </a:spcBef>
              <a:spcAft>
                <a:spcPts val="0"/>
              </a:spcAft>
              <a:buClr>
                <a:schemeClr val="dk1"/>
              </a:buClr>
              <a:buSzPct val="100000"/>
              <a:buFont typeface="Arial"/>
              <a:buChar char="•"/>
            </a:pPr>
            <a:r>
              <a:rPr lang="en-US" sz="7600" dirty="0">
                <a:latin typeface="Avenir"/>
                <a:ea typeface="Avenir"/>
                <a:cs typeface="Avenir"/>
                <a:sym typeface="Avenir"/>
              </a:rPr>
              <a:t>Time Plan</a:t>
            </a:r>
            <a:endParaRPr dirty="0">
              <a:latin typeface="Avenir"/>
              <a:ea typeface="Avenir"/>
              <a:cs typeface="Avenir"/>
              <a:sym typeface="Avenir"/>
            </a:endParaRPr>
          </a:p>
          <a:p>
            <a:pPr marL="742950" lvl="1" indent="-241300" algn="l" rtl="0">
              <a:lnSpc>
                <a:spcPct val="170000"/>
              </a:lnSpc>
              <a:spcBef>
                <a:spcPts val="380"/>
              </a:spcBef>
              <a:spcAft>
                <a:spcPts val="0"/>
              </a:spcAft>
              <a:buClr>
                <a:schemeClr val="dk1"/>
              </a:buClr>
              <a:buSzPct val="100000"/>
              <a:buFont typeface="Arial"/>
              <a:buNone/>
            </a:pPr>
            <a:endParaRPr dirty="0">
              <a:latin typeface="Avenir"/>
              <a:ea typeface="Avenir"/>
              <a:cs typeface="Avenir"/>
              <a:sym typeface="Avenir"/>
            </a:endParaRPr>
          </a:p>
          <a:p>
            <a:pPr marL="342900" lvl="0" indent="-320675" algn="l" rtl="0">
              <a:lnSpc>
                <a:spcPct val="115000"/>
              </a:lnSpc>
              <a:spcBef>
                <a:spcPts val="70"/>
              </a:spcBef>
              <a:spcAft>
                <a:spcPts val="0"/>
              </a:spcAft>
              <a:buClr>
                <a:schemeClr val="dk1"/>
              </a:buClr>
              <a:buSzPct val="100000"/>
              <a:buNone/>
            </a:pPr>
            <a:endParaRPr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7"/>
          <p:cNvSpPr/>
          <p:nvPr/>
        </p:nvSpPr>
        <p:spPr>
          <a:xfrm>
            <a:off x="1085251" y="1618545"/>
            <a:ext cx="10452100" cy="254000"/>
          </a:xfrm>
          <a:prstGeom prst="roundRect">
            <a:avLst>
              <a:gd name="adj" fmla="val 16667"/>
            </a:avLst>
          </a:prstGeom>
          <a:gradFill>
            <a:gsLst>
              <a:gs pos="0">
                <a:srgbClr val="5E5E5E"/>
              </a:gs>
              <a:gs pos="100000">
                <a:srgbClr val="7F7F7F"/>
              </a:gs>
            </a:gsLst>
            <a:lin ang="5400000" scaled="0"/>
          </a:gradFill>
          <a:ln>
            <a:noFill/>
          </a:ln>
          <a:effectLst>
            <a:reflection stA="50000" endA="300" endPos="55500" dist="50800" dir="5400000" sy="-100000" algn="bl" rotWithShape="0"/>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8" name="Google Shape;288;p37"/>
          <p:cNvSpPr/>
          <p:nvPr/>
        </p:nvSpPr>
        <p:spPr>
          <a:xfrm>
            <a:off x="1085249" y="1623561"/>
            <a:ext cx="10420505" cy="262014"/>
          </a:xfrm>
          <a:prstGeom prst="roundRect">
            <a:avLst>
              <a:gd name="adj" fmla="val 16667"/>
            </a:avLst>
          </a:prstGeom>
          <a:solidFill>
            <a:srgbClr val="FF0000">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9" name="Google Shape;289;p37"/>
          <p:cNvSpPr txBox="1"/>
          <p:nvPr/>
        </p:nvSpPr>
        <p:spPr>
          <a:xfrm>
            <a:off x="1148755" y="1669708"/>
            <a:ext cx="468847" cy="177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Week 1</a:t>
            </a:r>
            <a:endParaRPr sz="1400" b="0" i="0" u="none" strike="noStrike" cap="none">
              <a:solidFill>
                <a:srgbClr val="000000"/>
              </a:solidFill>
              <a:latin typeface="Arial"/>
              <a:ea typeface="Arial"/>
              <a:cs typeface="Arial"/>
              <a:sym typeface="Arial"/>
            </a:endParaRPr>
          </a:p>
        </p:txBody>
      </p:sp>
      <p:sp>
        <p:nvSpPr>
          <p:cNvPr id="290" name="Google Shape;290;p37"/>
          <p:cNvSpPr txBox="1"/>
          <p:nvPr/>
        </p:nvSpPr>
        <p:spPr>
          <a:xfrm>
            <a:off x="2455205" y="1669708"/>
            <a:ext cx="75600" cy="177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sp>
        <p:nvSpPr>
          <p:cNvPr id="291" name="Google Shape;291;p37"/>
          <p:cNvSpPr txBox="1"/>
          <p:nvPr/>
        </p:nvSpPr>
        <p:spPr>
          <a:xfrm>
            <a:off x="3761654" y="1669708"/>
            <a:ext cx="75471" cy="177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9</a:t>
            </a:r>
            <a:endParaRPr sz="1400" b="0" i="0" u="none" strike="noStrike" cap="none">
              <a:solidFill>
                <a:srgbClr val="000000"/>
              </a:solidFill>
              <a:latin typeface="Arial"/>
              <a:ea typeface="Arial"/>
              <a:cs typeface="Arial"/>
              <a:sym typeface="Arial"/>
            </a:endParaRPr>
          </a:p>
        </p:txBody>
      </p:sp>
      <p:sp>
        <p:nvSpPr>
          <p:cNvPr id="292" name="Google Shape;292;p37"/>
          <p:cNvSpPr txBox="1"/>
          <p:nvPr/>
        </p:nvSpPr>
        <p:spPr>
          <a:xfrm>
            <a:off x="5068099" y="1669700"/>
            <a:ext cx="305100" cy="177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13</a:t>
            </a:r>
            <a:endParaRPr sz="1400" b="0" i="0" u="none" strike="noStrike" cap="none">
              <a:solidFill>
                <a:srgbClr val="000000"/>
              </a:solidFill>
              <a:latin typeface="Arial"/>
              <a:ea typeface="Arial"/>
              <a:cs typeface="Arial"/>
              <a:sym typeface="Arial"/>
            </a:endParaRPr>
          </a:p>
        </p:txBody>
      </p:sp>
      <p:sp>
        <p:nvSpPr>
          <p:cNvPr id="293" name="Google Shape;293;p37"/>
          <p:cNvSpPr txBox="1"/>
          <p:nvPr/>
        </p:nvSpPr>
        <p:spPr>
          <a:xfrm>
            <a:off x="6374551" y="1669700"/>
            <a:ext cx="304800" cy="177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17</a:t>
            </a:r>
            <a:endParaRPr sz="1400" b="0" i="0" u="none" strike="noStrike" cap="none">
              <a:solidFill>
                <a:srgbClr val="000000"/>
              </a:solidFill>
              <a:latin typeface="Arial"/>
              <a:ea typeface="Arial"/>
              <a:cs typeface="Arial"/>
              <a:sym typeface="Arial"/>
            </a:endParaRPr>
          </a:p>
        </p:txBody>
      </p:sp>
      <p:sp>
        <p:nvSpPr>
          <p:cNvPr id="294" name="Google Shape;294;p37"/>
          <p:cNvSpPr txBox="1"/>
          <p:nvPr/>
        </p:nvSpPr>
        <p:spPr>
          <a:xfrm>
            <a:off x="1151853" y="1288650"/>
            <a:ext cx="468900" cy="186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2022</a:t>
            </a:r>
            <a:endParaRPr sz="1200" b="0" i="0" u="none" strike="noStrike" cap="none">
              <a:solidFill>
                <a:schemeClr val="dk1"/>
              </a:solidFill>
              <a:latin typeface="Calibri"/>
              <a:ea typeface="Calibri"/>
              <a:cs typeface="Calibri"/>
              <a:sym typeface="Calibri"/>
            </a:endParaRPr>
          </a:p>
        </p:txBody>
      </p:sp>
      <p:sp>
        <p:nvSpPr>
          <p:cNvPr id="295" name="Google Shape;295;p37"/>
          <p:cNvSpPr txBox="1"/>
          <p:nvPr/>
        </p:nvSpPr>
        <p:spPr>
          <a:xfrm>
            <a:off x="7681004" y="1669700"/>
            <a:ext cx="341100" cy="177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21</a:t>
            </a:r>
            <a:endParaRPr sz="1400" b="0" i="0" u="none" strike="noStrike" cap="none">
              <a:solidFill>
                <a:srgbClr val="000000"/>
              </a:solidFill>
              <a:latin typeface="Arial"/>
              <a:ea typeface="Arial"/>
              <a:cs typeface="Arial"/>
              <a:sym typeface="Arial"/>
            </a:endParaRPr>
          </a:p>
        </p:txBody>
      </p:sp>
      <p:sp>
        <p:nvSpPr>
          <p:cNvPr id="296" name="Google Shape;296;p37"/>
          <p:cNvSpPr txBox="1"/>
          <p:nvPr/>
        </p:nvSpPr>
        <p:spPr>
          <a:xfrm>
            <a:off x="8987454" y="1669700"/>
            <a:ext cx="304800" cy="177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25</a:t>
            </a:r>
            <a:endParaRPr sz="1400" b="0" i="0" u="none" strike="noStrike" cap="none">
              <a:solidFill>
                <a:srgbClr val="000000"/>
              </a:solidFill>
              <a:latin typeface="Arial"/>
              <a:ea typeface="Arial"/>
              <a:cs typeface="Arial"/>
              <a:sym typeface="Arial"/>
            </a:endParaRPr>
          </a:p>
        </p:txBody>
      </p:sp>
      <p:sp>
        <p:nvSpPr>
          <p:cNvPr id="297" name="Google Shape;297;p37"/>
          <p:cNvSpPr txBox="1"/>
          <p:nvPr/>
        </p:nvSpPr>
        <p:spPr>
          <a:xfrm>
            <a:off x="10293897" y="1669608"/>
            <a:ext cx="304800" cy="177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29</a:t>
            </a:r>
            <a:endParaRPr sz="1400" b="0" i="0" u="none" strike="noStrike" cap="none">
              <a:solidFill>
                <a:srgbClr val="000000"/>
              </a:solidFill>
              <a:latin typeface="Arial"/>
              <a:ea typeface="Arial"/>
              <a:cs typeface="Arial"/>
              <a:sym typeface="Arial"/>
            </a:endParaRPr>
          </a:p>
        </p:txBody>
      </p:sp>
      <p:sp>
        <p:nvSpPr>
          <p:cNvPr id="298" name="Google Shape;298;p37"/>
          <p:cNvSpPr txBox="1"/>
          <p:nvPr/>
        </p:nvSpPr>
        <p:spPr>
          <a:xfrm>
            <a:off x="4991108" y="1320775"/>
            <a:ext cx="530400" cy="186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2023</a:t>
            </a:r>
            <a:endParaRPr sz="1400" b="0" i="0" u="none" strike="noStrike" cap="none">
              <a:solidFill>
                <a:srgbClr val="000000"/>
              </a:solidFill>
              <a:latin typeface="Arial"/>
              <a:ea typeface="Arial"/>
              <a:cs typeface="Arial"/>
              <a:sym typeface="Arial"/>
            </a:endParaRPr>
          </a:p>
        </p:txBody>
      </p:sp>
      <p:sp>
        <p:nvSpPr>
          <p:cNvPr id="299" name="Google Shape;299;p37"/>
          <p:cNvSpPr/>
          <p:nvPr/>
        </p:nvSpPr>
        <p:spPr>
          <a:xfrm>
            <a:off x="1110897" y="3198042"/>
            <a:ext cx="911179" cy="246261"/>
          </a:xfrm>
          <a:prstGeom prst="roundRect">
            <a:avLst>
              <a:gd name="adj" fmla="val 16667"/>
            </a:avLst>
          </a:prstGeom>
          <a:solidFill>
            <a:srgbClr val="B7CCE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0" name="Google Shape;300;p37"/>
          <p:cNvSpPr/>
          <p:nvPr/>
        </p:nvSpPr>
        <p:spPr>
          <a:xfrm>
            <a:off x="3084615" y="4456456"/>
            <a:ext cx="1393919" cy="241625"/>
          </a:xfrm>
          <a:prstGeom prst="roundRect">
            <a:avLst>
              <a:gd name="adj" fmla="val 16667"/>
            </a:avLst>
          </a:prstGeom>
          <a:solidFill>
            <a:srgbClr val="0072B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1" name="Google Shape;301;p37"/>
          <p:cNvSpPr/>
          <p:nvPr/>
        </p:nvSpPr>
        <p:spPr>
          <a:xfrm>
            <a:off x="2029957" y="3496222"/>
            <a:ext cx="341152" cy="241625"/>
          </a:xfrm>
          <a:prstGeom prst="roundRect">
            <a:avLst>
              <a:gd name="adj" fmla="val 16667"/>
            </a:avLst>
          </a:prstGeom>
          <a:solidFill>
            <a:srgbClr val="6F319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2" name="Google Shape;302;p37"/>
          <p:cNvSpPr/>
          <p:nvPr/>
        </p:nvSpPr>
        <p:spPr>
          <a:xfrm>
            <a:off x="2371110" y="3898575"/>
            <a:ext cx="694500" cy="241500"/>
          </a:xfrm>
          <a:prstGeom prst="roundRect">
            <a:avLst>
              <a:gd name="adj" fmla="val 16667"/>
            </a:avLst>
          </a:prstGeom>
          <a:solidFill>
            <a:srgbClr val="B6DDE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3" name="Google Shape;303;p37"/>
          <p:cNvSpPr txBox="1"/>
          <p:nvPr/>
        </p:nvSpPr>
        <p:spPr>
          <a:xfrm>
            <a:off x="2083873" y="3254037"/>
            <a:ext cx="911179"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Oct 25 - Nov 10</a:t>
            </a:r>
            <a:endParaRPr sz="1000" b="0" i="0" u="none" strike="noStrike" cap="none">
              <a:solidFill>
                <a:schemeClr val="dk1"/>
              </a:solidFill>
              <a:latin typeface="Calibri"/>
              <a:ea typeface="Calibri"/>
              <a:cs typeface="Calibri"/>
              <a:sym typeface="Calibri"/>
            </a:endParaRPr>
          </a:p>
        </p:txBody>
      </p:sp>
      <p:sp>
        <p:nvSpPr>
          <p:cNvPr id="304" name="Google Shape;304;p37"/>
          <p:cNvSpPr txBox="1"/>
          <p:nvPr/>
        </p:nvSpPr>
        <p:spPr>
          <a:xfrm>
            <a:off x="502651" y="2849248"/>
            <a:ext cx="2127600" cy="307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Calibri"/>
                <a:ea typeface="Calibri"/>
                <a:cs typeface="Calibri"/>
                <a:sym typeface="Calibri"/>
              </a:rPr>
              <a:t>Learning the needed background about ML and deep learning</a:t>
            </a:r>
            <a:endParaRPr sz="1000" b="1" i="0" u="none" strike="noStrike" cap="none">
              <a:solidFill>
                <a:schemeClr val="dk1"/>
              </a:solidFill>
              <a:latin typeface="Calibri"/>
              <a:ea typeface="Calibri"/>
              <a:cs typeface="Calibri"/>
              <a:sym typeface="Calibri"/>
            </a:endParaRPr>
          </a:p>
        </p:txBody>
      </p:sp>
      <p:sp>
        <p:nvSpPr>
          <p:cNvPr id="305" name="Google Shape;305;p37"/>
          <p:cNvSpPr txBox="1"/>
          <p:nvPr/>
        </p:nvSpPr>
        <p:spPr>
          <a:xfrm>
            <a:off x="4526359" y="4518070"/>
            <a:ext cx="826984"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Dec 11 - Dec 30</a:t>
            </a:r>
            <a:endParaRPr sz="1400" b="0" i="0" u="none" strike="noStrike" cap="none">
              <a:solidFill>
                <a:srgbClr val="000000"/>
              </a:solidFill>
              <a:latin typeface="Arial"/>
              <a:ea typeface="Arial"/>
              <a:cs typeface="Arial"/>
              <a:sym typeface="Arial"/>
            </a:endParaRPr>
          </a:p>
        </p:txBody>
      </p:sp>
      <p:sp>
        <p:nvSpPr>
          <p:cNvPr id="306" name="Google Shape;306;p37"/>
          <p:cNvSpPr txBox="1"/>
          <p:nvPr/>
        </p:nvSpPr>
        <p:spPr>
          <a:xfrm>
            <a:off x="1962071" y="4486827"/>
            <a:ext cx="1138704"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Calibri"/>
                <a:ea typeface="Calibri"/>
                <a:cs typeface="Calibri"/>
                <a:sym typeface="Calibri"/>
              </a:rPr>
              <a:t>Construct the model</a:t>
            </a:r>
            <a:endParaRPr sz="1000" b="1" i="0" u="none" strike="noStrike" cap="none">
              <a:solidFill>
                <a:schemeClr val="dk1"/>
              </a:solidFill>
              <a:latin typeface="Calibri"/>
              <a:ea typeface="Calibri"/>
              <a:cs typeface="Calibri"/>
              <a:sym typeface="Calibri"/>
            </a:endParaRPr>
          </a:p>
        </p:txBody>
      </p:sp>
      <p:sp>
        <p:nvSpPr>
          <p:cNvPr id="307" name="Google Shape;307;p37"/>
          <p:cNvSpPr txBox="1"/>
          <p:nvPr/>
        </p:nvSpPr>
        <p:spPr>
          <a:xfrm>
            <a:off x="370075" y="3445725"/>
            <a:ext cx="1800600" cy="307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Calibri"/>
                <a:ea typeface="Calibri"/>
                <a:cs typeface="Calibri"/>
                <a:sym typeface="Calibri"/>
              </a:rPr>
              <a:t>Making survey related to our project</a:t>
            </a:r>
            <a:endParaRPr sz="1400" b="0" i="0" u="none" strike="noStrike" cap="none">
              <a:solidFill>
                <a:srgbClr val="000000"/>
              </a:solidFill>
              <a:latin typeface="Arial"/>
              <a:ea typeface="Arial"/>
              <a:cs typeface="Arial"/>
              <a:sym typeface="Arial"/>
            </a:endParaRPr>
          </a:p>
        </p:txBody>
      </p:sp>
      <p:sp>
        <p:nvSpPr>
          <p:cNvPr id="308" name="Google Shape;308;p37"/>
          <p:cNvSpPr txBox="1"/>
          <p:nvPr/>
        </p:nvSpPr>
        <p:spPr>
          <a:xfrm>
            <a:off x="2430018" y="3550451"/>
            <a:ext cx="1061465"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Nov  11 -  Nov  20</a:t>
            </a:r>
            <a:endParaRPr sz="1400" b="0" i="0" u="none" strike="noStrike" cap="none">
              <a:solidFill>
                <a:srgbClr val="000000"/>
              </a:solidFill>
              <a:latin typeface="Arial"/>
              <a:ea typeface="Arial"/>
              <a:cs typeface="Arial"/>
              <a:sym typeface="Arial"/>
            </a:endParaRPr>
          </a:p>
        </p:txBody>
      </p:sp>
      <p:sp>
        <p:nvSpPr>
          <p:cNvPr id="309" name="Google Shape;309;p37"/>
          <p:cNvSpPr txBox="1"/>
          <p:nvPr/>
        </p:nvSpPr>
        <p:spPr>
          <a:xfrm>
            <a:off x="810798" y="3939230"/>
            <a:ext cx="1511400" cy="153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Calibri"/>
                <a:ea typeface="Calibri"/>
                <a:cs typeface="Calibri"/>
                <a:sym typeface="Calibri"/>
              </a:rPr>
              <a:t>Preprocessing on the data</a:t>
            </a:r>
            <a:endParaRPr sz="1400" b="0" i="0" u="none" strike="noStrike" cap="none">
              <a:solidFill>
                <a:srgbClr val="000000"/>
              </a:solidFill>
              <a:latin typeface="Arial"/>
              <a:ea typeface="Arial"/>
              <a:cs typeface="Arial"/>
              <a:sym typeface="Arial"/>
            </a:endParaRPr>
          </a:p>
        </p:txBody>
      </p:sp>
      <p:sp>
        <p:nvSpPr>
          <p:cNvPr id="310" name="Google Shape;310;p37"/>
          <p:cNvSpPr txBox="1"/>
          <p:nvPr/>
        </p:nvSpPr>
        <p:spPr>
          <a:xfrm>
            <a:off x="2371100" y="4221318"/>
            <a:ext cx="825600" cy="153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Nov 21 - Dec 10</a:t>
            </a:r>
            <a:endParaRPr sz="1400" b="0" i="0" u="none" strike="noStrike" cap="none">
              <a:solidFill>
                <a:srgbClr val="000000"/>
              </a:solidFill>
              <a:latin typeface="Arial"/>
              <a:ea typeface="Arial"/>
              <a:cs typeface="Arial"/>
              <a:sym typeface="Arial"/>
            </a:endParaRPr>
          </a:p>
        </p:txBody>
      </p:sp>
      <p:sp>
        <p:nvSpPr>
          <p:cNvPr id="311" name="Google Shape;311;p37"/>
          <p:cNvSpPr/>
          <p:nvPr/>
        </p:nvSpPr>
        <p:spPr>
          <a:xfrm>
            <a:off x="1110895" y="1822108"/>
            <a:ext cx="228600" cy="254000"/>
          </a:xfrm>
          <a:prstGeom prst="star5">
            <a:avLst>
              <a:gd name="adj" fmla="val 25000"/>
              <a:gd name="hf" fmla="val 105146"/>
              <a:gd name="vf" fmla="val 110557"/>
            </a:avLst>
          </a:pr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2" name="Google Shape;312;p37"/>
          <p:cNvSpPr txBox="1"/>
          <p:nvPr/>
        </p:nvSpPr>
        <p:spPr>
          <a:xfrm>
            <a:off x="781423" y="2286522"/>
            <a:ext cx="977900" cy="169277"/>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Calibri"/>
                <a:ea typeface="Calibri"/>
                <a:cs typeface="Calibri"/>
                <a:sym typeface="Calibri"/>
              </a:rPr>
              <a:t>Project Approval</a:t>
            </a:r>
            <a:endParaRPr sz="1400" b="0" i="0" u="none" strike="noStrike" cap="none">
              <a:solidFill>
                <a:srgbClr val="000000"/>
              </a:solidFill>
              <a:latin typeface="Arial"/>
              <a:ea typeface="Arial"/>
              <a:cs typeface="Arial"/>
              <a:sym typeface="Arial"/>
            </a:endParaRPr>
          </a:p>
        </p:txBody>
      </p:sp>
      <p:sp>
        <p:nvSpPr>
          <p:cNvPr id="313" name="Google Shape;313;p37"/>
          <p:cNvSpPr txBox="1"/>
          <p:nvPr/>
        </p:nvSpPr>
        <p:spPr>
          <a:xfrm>
            <a:off x="923145" y="2085504"/>
            <a:ext cx="6944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Oct  25, 2022</a:t>
            </a:r>
            <a:endParaRPr sz="1000" b="0" i="0" u="none" strike="noStrike" cap="none">
              <a:solidFill>
                <a:schemeClr val="dk1"/>
              </a:solidFill>
              <a:latin typeface="Calibri"/>
              <a:ea typeface="Calibri"/>
              <a:cs typeface="Calibri"/>
              <a:sym typeface="Calibri"/>
            </a:endParaRPr>
          </a:p>
        </p:txBody>
      </p:sp>
      <p:sp>
        <p:nvSpPr>
          <p:cNvPr id="316" name="Google Shape;316;p37"/>
          <p:cNvSpPr/>
          <p:nvPr/>
        </p:nvSpPr>
        <p:spPr>
          <a:xfrm>
            <a:off x="11396253" y="1896129"/>
            <a:ext cx="76200" cy="84600"/>
          </a:xfrm>
          <a:prstGeom prst="triangle">
            <a:avLst>
              <a:gd name="adj" fmla="val 50000"/>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7" name="Google Shape;317;p37"/>
          <p:cNvSpPr txBox="1"/>
          <p:nvPr/>
        </p:nvSpPr>
        <p:spPr>
          <a:xfrm>
            <a:off x="11212195" y="2129640"/>
            <a:ext cx="468900" cy="1848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Today</a:t>
            </a:r>
            <a:endParaRPr sz="1400" b="0" i="0" u="none" strike="noStrike" cap="none">
              <a:solidFill>
                <a:srgbClr val="000000"/>
              </a:solidFill>
              <a:latin typeface="Arial"/>
              <a:ea typeface="Arial"/>
              <a:cs typeface="Arial"/>
              <a:sym typeface="Arial"/>
            </a:endParaRPr>
          </a:p>
        </p:txBody>
      </p:sp>
      <p:sp>
        <p:nvSpPr>
          <p:cNvPr id="318" name="Google Shape;318;p37"/>
          <p:cNvSpPr/>
          <p:nvPr/>
        </p:nvSpPr>
        <p:spPr>
          <a:xfrm>
            <a:off x="2021745" y="477310"/>
            <a:ext cx="8492400" cy="811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1" i="0" u="none" strike="noStrike" cap="none">
                <a:solidFill>
                  <a:schemeClr val="dk1"/>
                </a:solidFill>
                <a:latin typeface="Calibri"/>
                <a:ea typeface="Calibri"/>
                <a:cs typeface="Calibri"/>
                <a:sym typeface="Calibri"/>
              </a:rPr>
              <a:t>Time Plan</a:t>
            </a:r>
            <a:endParaRPr sz="1400" b="0" i="0" u="none" strike="noStrike" cap="none">
              <a:solidFill>
                <a:srgbClr val="000000"/>
              </a:solidFill>
              <a:latin typeface="Arial"/>
              <a:ea typeface="Arial"/>
              <a:cs typeface="Arial"/>
              <a:sym typeface="Arial"/>
            </a:endParaRPr>
          </a:p>
        </p:txBody>
      </p:sp>
      <p:sp>
        <p:nvSpPr>
          <p:cNvPr id="319" name="Google Shape;319;p37"/>
          <p:cNvSpPr/>
          <p:nvPr/>
        </p:nvSpPr>
        <p:spPr>
          <a:xfrm>
            <a:off x="5815993" y="4767376"/>
            <a:ext cx="2682355" cy="254000"/>
          </a:xfrm>
          <a:prstGeom prst="roundRect">
            <a:avLst>
              <a:gd name="adj" fmla="val 16667"/>
            </a:avLst>
          </a:prstGeom>
          <a:solidFill>
            <a:srgbClr val="0072B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0" name="Google Shape;320;p37"/>
          <p:cNvSpPr txBox="1"/>
          <p:nvPr/>
        </p:nvSpPr>
        <p:spPr>
          <a:xfrm>
            <a:off x="8552611" y="4817437"/>
            <a:ext cx="826984"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Jan 26 - Mar 20</a:t>
            </a:r>
            <a:endParaRPr sz="1000" b="0" i="0" u="none" strike="noStrike" cap="none">
              <a:solidFill>
                <a:schemeClr val="dk1"/>
              </a:solidFill>
              <a:latin typeface="Calibri"/>
              <a:ea typeface="Calibri"/>
              <a:cs typeface="Calibri"/>
              <a:sym typeface="Calibri"/>
            </a:endParaRPr>
          </a:p>
        </p:txBody>
      </p:sp>
      <p:sp>
        <p:nvSpPr>
          <p:cNvPr id="321" name="Google Shape;321;p37"/>
          <p:cNvSpPr txBox="1"/>
          <p:nvPr/>
        </p:nvSpPr>
        <p:spPr>
          <a:xfrm>
            <a:off x="4688533" y="4801606"/>
            <a:ext cx="1127465"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Calibri"/>
                <a:ea typeface="Calibri"/>
                <a:cs typeface="Calibri"/>
                <a:sym typeface="Calibri"/>
              </a:rPr>
              <a:t>Construct the model</a:t>
            </a:r>
            <a:endParaRPr sz="1000" b="1" i="0" u="none" strike="noStrike" cap="none">
              <a:solidFill>
                <a:schemeClr val="dk1"/>
              </a:solidFill>
              <a:latin typeface="Calibri"/>
              <a:ea typeface="Calibri"/>
              <a:cs typeface="Calibri"/>
              <a:sym typeface="Calibri"/>
            </a:endParaRPr>
          </a:p>
        </p:txBody>
      </p:sp>
      <p:sp>
        <p:nvSpPr>
          <p:cNvPr id="322" name="Google Shape;322;p37"/>
          <p:cNvSpPr/>
          <p:nvPr/>
        </p:nvSpPr>
        <p:spPr>
          <a:xfrm>
            <a:off x="8498347" y="5037209"/>
            <a:ext cx="2674278" cy="263047"/>
          </a:xfrm>
          <a:prstGeom prst="roundRect">
            <a:avLst>
              <a:gd name="adj" fmla="val 16667"/>
            </a:avLst>
          </a:prstGeom>
          <a:solidFill>
            <a:srgbClr val="FFFF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3" name="Google Shape;323;p37"/>
          <p:cNvSpPr txBox="1"/>
          <p:nvPr/>
        </p:nvSpPr>
        <p:spPr>
          <a:xfrm>
            <a:off x="11212160" y="5090900"/>
            <a:ext cx="888008" cy="157413"/>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Mar 21 – May 20</a:t>
            </a:r>
            <a:endParaRPr sz="1000" b="0" i="0" u="none" strike="noStrike" cap="none">
              <a:solidFill>
                <a:schemeClr val="dk1"/>
              </a:solidFill>
              <a:latin typeface="Calibri"/>
              <a:ea typeface="Calibri"/>
              <a:cs typeface="Calibri"/>
              <a:sym typeface="Calibri"/>
            </a:endParaRPr>
          </a:p>
        </p:txBody>
      </p:sp>
      <p:sp>
        <p:nvSpPr>
          <p:cNvPr id="324" name="Google Shape;324;p37"/>
          <p:cNvSpPr txBox="1"/>
          <p:nvPr/>
        </p:nvSpPr>
        <p:spPr>
          <a:xfrm>
            <a:off x="7259782" y="5114802"/>
            <a:ext cx="1292887"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Calibri"/>
                <a:ea typeface="Calibri"/>
                <a:cs typeface="Calibri"/>
                <a:sym typeface="Calibri"/>
              </a:rPr>
              <a:t>Model enhancements</a:t>
            </a:r>
            <a:endParaRPr sz="1400" b="0" i="0" u="none" strike="noStrike" cap="none">
              <a:solidFill>
                <a:srgbClr val="000000"/>
              </a:solidFill>
              <a:latin typeface="Arial"/>
              <a:ea typeface="Arial"/>
              <a:cs typeface="Arial"/>
              <a:sym typeface="Arial"/>
            </a:endParaRPr>
          </a:p>
        </p:txBody>
      </p:sp>
      <p:sp>
        <p:nvSpPr>
          <p:cNvPr id="325" name="Google Shape;325;p37"/>
          <p:cNvSpPr/>
          <p:nvPr/>
        </p:nvSpPr>
        <p:spPr>
          <a:xfrm>
            <a:off x="8498348" y="5419618"/>
            <a:ext cx="2674278" cy="234408"/>
          </a:xfrm>
          <a:prstGeom prst="roundRect">
            <a:avLst>
              <a:gd name="adj" fmla="val 16667"/>
            </a:avLst>
          </a:prstGeom>
          <a:solidFill>
            <a:srgbClr val="00B05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37"/>
          <p:cNvSpPr/>
          <p:nvPr/>
        </p:nvSpPr>
        <p:spPr>
          <a:xfrm>
            <a:off x="1085252" y="5724534"/>
            <a:ext cx="10101232" cy="319618"/>
          </a:xfrm>
          <a:prstGeom prst="roundRect">
            <a:avLst>
              <a:gd name="adj" fmla="val 16667"/>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37"/>
          <p:cNvSpPr txBox="1"/>
          <p:nvPr/>
        </p:nvSpPr>
        <p:spPr>
          <a:xfrm>
            <a:off x="121810" y="5576571"/>
            <a:ext cx="1017905" cy="615553"/>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Calibri"/>
                <a:ea typeface="Calibri"/>
                <a:cs typeface="Calibri"/>
                <a:sym typeface="Calibri"/>
              </a:rPr>
              <a:t>Designing the interface and writing our final documentation</a:t>
            </a:r>
            <a:endParaRPr sz="1000" b="1" i="0" u="none" strike="noStrike" cap="none">
              <a:solidFill>
                <a:schemeClr val="dk1"/>
              </a:solidFill>
              <a:latin typeface="Calibri"/>
              <a:ea typeface="Calibri"/>
              <a:cs typeface="Calibri"/>
              <a:sym typeface="Calibri"/>
            </a:endParaRPr>
          </a:p>
        </p:txBody>
      </p:sp>
      <p:sp>
        <p:nvSpPr>
          <p:cNvPr id="328" name="Google Shape;328;p37"/>
          <p:cNvSpPr txBox="1"/>
          <p:nvPr/>
        </p:nvSpPr>
        <p:spPr>
          <a:xfrm>
            <a:off x="11212164" y="5807404"/>
            <a:ext cx="896893"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Oct 25 - May 20</a:t>
            </a:r>
            <a:endParaRPr sz="1000" b="0" i="0" u="none" strike="noStrike" cap="none">
              <a:solidFill>
                <a:schemeClr val="dk1"/>
              </a:solidFill>
              <a:latin typeface="Calibri"/>
              <a:ea typeface="Calibri"/>
              <a:cs typeface="Calibri"/>
              <a:sym typeface="Calibri"/>
            </a:endParaRPr>
          </a:p>
        </p:txBody>
      </p:sp>
      <p:sp>
        <p:nvSpPr>
          <p:cNvPr id="329" name="Google Shape;329;p37"/>
          <p:cNvSpPr txBox="1"/>
          <p:nvPr/>
        </p:nvSpPr>
        <p:spPr>
          <a:xfrm>
            <a:off x="11212160" y="5404645"/>
            <a:ext cx="896893"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Mar 21 - May 20</a:t>
            </a:r>
            <a:endParaRPr sz="1000" b="0" i="0" u="none" strike="noStrike" cap="none">
              <a:solidFill>
                <a:schemeClr val="dk1"/>
              </a:solidFill>
              <a:latin typeface="Calibri"/>
              <a:ea typeface="Calibri"/>
              <a:cs typeface="Calibri"/>
              <a:sym typeface="Calibri"/>
            </a:endParaRPr>
          </a:p>
        </p:txBody>
      </p:sp>
      <p:sp>
        <p:nvSpPr>
          <p:cNvPr id="330" name="Google Shape;330;p37"/>
          <p:cNvSpPr txBox="1"/>
          <p:nvPr/>
        </p:nvSpPr>
        <p:spPr>
          <a:xfrm>
            <a:off x="7425146" y="5435451"/>
            <a:ext cx="1127465"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Calibri"/>
                <a:ea typeface="Calibri"/>
                <a:cs typeface="Calibri"/>
                <a:sym typeface="Calibri"/>
              </a:rPr>
              <a:t>Model Deployment</a:t>
            </a:r>
            <a:endParaRPr sz="1000" b="1" i="0" u="none" strike="noStrike" cap="non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34"/>
        <p:cNvGrpSpPr/>
        <p:nvPr/>
      </p:nvGrpSpPr>
      <p:grpSpPr>
        <a:xfrm>
          <a:off x="0" y="0"/>
          <a:ext cx="0" cy="0"/>
          <a:chOff x="0" y="0"/>
          <a:chExt cx="0" cy="0"/>
        </a:xfrm>
      </p:grpSpPr>
      <p:sp>
        <p:nvSpPr>
          <p:cNvPr id="335" name="Google Shape;335;p38"/>
          <p:cNvSpPr txBox="1">
            <a:spLocks noGrp="1"/>
          </p:cNvSpPr>
          <p:nvPr>
            <p:ph type="title"/>
          </p:nvPr>
        </p:nvSpPr>
        <p:spPr>
          <a:xfrm>
            <a:off x="762000" y="1524000"/>
            <a:ext cx="4572000" cy="228600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7200"/>
              <a:buFont typeface="Calibri"/>
              <a:buNone/>
            </a:pPr>
            <a:r>
              <a:rPr lang="en-US" sz="7200">
                <a:solidFill>
                  <a:schemeClr val="dk1"/>
                </a:solidFill>
                <a:latin typeface="Calibri"/>
                <a:ea typeface="Calibri"/>
                <a:cs typeface="Calibri"/>
                <a:sym typeface="Calibri"/>
              </a:rPr>
              <a:t>Thank you</a:t>
            </a:r>
            <a:endParaRPr/>
          </a:p>
        </p:txBody>
      </p:sp>
      <p:pic>
        <p:nvPicPr>
          <p:cNvPr id="336" name="Google Shape;336;p38" descr="Smiling Face with No Fill"/>
          <p:cNvPicPr preferRelativeResize="0"/>
          <p:nvPr/>
        </p:nvPicPr>
        <p:blipFill rotWithShape="1">
          <a:blip r:embed="rId3">
            <a:alphaModFix/>
          </a:blip>
          <a:srcRect/>
          <a:stretch/>
        </p:blipFill>
        <p:spPr>
          <a:xfrm>
            <a:off x="6097528" y="753772"/>
            <a:ext cx="5330949" cy="5330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335750" y="678244"/>
            <a:ext cx="3109063" cy="821871"/>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b="1"/>
              <a:t>Introduction</a:t>
            </a:r>
            <a:endParaRPr/>
          </a:p>
        </p:txBody>
      </p:sp>
      <p:sp>
        <p:nvSpPr>
          <p:cNvPr id="112" name="Google Shape;112;p16"/>
          <p:cNvSpPr txBox="1">
            <a:spLocks noGrp="1"/>
          </p:cNvSpPr>
          <p:nvPr>
            <p:ph type="body" idx="1"/>
          </p:nvPr>
        </p:nvSpPr>
        <p:spPr>
          <a:xfrm>
            <a:off x="257454" y="1951594"/>
            <a:ext cx="5998031" cy="3810001"/>
          </a:xfrm>
          <a:prstGeom prst="rect">
            <a:avLst/>
          </a:prstGeom>
          <a:noFill/>
          <a:ln>
            <a:noFill/>
          </a:ln>
        </p:spPr>
        <p:txBody>
          <a:bodyPr spcFirstLastPara="1" wrap="square" lIns="91425" tIns="45700" rIns="91425" bIns="45700" anchor="t" anchorCtr="0">
            <a:normAutofit/>
          </a:bodyPr>
          <a:lstStyle/>
          <a:p>
            <a:pPr marL="742950" lvl="1" indent="-285750" algn="l" rtl="0">
              <a:lnSpc>
                <a:spcPct val="115000"/>
              </a:lnSpc>
              <a:spcBef>
                <a:spcPts val="0"/>
              </a:spcBef>
              <a:spcAft>
                <a:spcPts val="0"/>
              </a:spcAft>
              <a:buClr>
                <a:schemeClr val="dk1"/>
              </a:buClr>
              <a:buSzPts val="2500"/>
              <a:buFont typeface="Arial"/>
              <a:buChar char="•"/>
            </a:pPr>
            <a:r>
              <a:rPr lang="en-US" sz="2500"/>
              <a:t>Alzheimer's disease is one of the most common types of dementia. Symptoms appear gradually and end with severe brain damage as a result of nerve cell death. persons with Alzheimer's disease loses the abilities of knowledge, memory, language and learning.</a:t>
            </a:r>
            <a:endParaRPr sz="2500">
              <a:latin typeface="Calibri"/>
              <a:ea typeface="Calibri"/>
              <a:cs typeface="Calibri"/>
              <a:sym typeface="Calibri"/>
            </a:endParaRPr>
          </a:p>
        </p:txBody>
      </p:sp>
      <p:pic>
        <p:nvPicPr>
          <p:cNvPr id="113" name="Google Shape;113;p16"/>
          <p:cNvPicPr preferRelativeResize="0"/>
          <p:nvPr/>
        </p:nvPicPr>
        <p:blipFill rotWithShape="1">
          <a:blip r:embed="rId3">
            <a:alphaModFix/>
          </a:blip>
          <a:srcRect/>
          <a:stretch/>
        </p:blipFill>
        <p:spPr>
          <a:xfrm>
            <a:off x="7840134" y="1667932"/>
            <a:ext cx="4047066" cy="304873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625933" y="462641"/>
            <a:ext cx="5853247" cy="91440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b="1"/>
              <a:t>Problem definition</a:t>
            </a:r>
            <a:endParaRPr/>
          </a:p>
        </p:txBody>
      </p:sp>
      <p:sp>
        <p:nvSpPr>
          <p:cNvPr id="119" name="Google Shape;119;p17"/>
          <p:cNvSpPr txBox="1">
            <a:spLocks noGrp="1"/>
          </p:cNvSpPr>
          <p:nvPr>
            <p:ph type="body" idx="1"/>
          </p:nvPr>
        </p:nvSpPr>
        <p:spPr>
          <a:xfrm>
            <a:off x="625934" y="1298121"/>
            <a:ext cx="6792687" cy="4955722"/>
          </a:xfrm>
          <a:prstGeom prst="rect">
            <a:avLst/>
          </a:prstGeom>
          <a:noFill/>
          <a:ln>
            <a:noFill/>
          </a:ln>
        </p:spPr>
        <p:txBody>
          <a:bodyPr spcFirstLastPara="1" wrap="square" lIns="91425" tIns="45700" rIns="91425" bIns="45700" anchor="t" anchorCtr="0">
            <a:noAutofit/>
          </a:bodyPr>
          <a:lstStyle/>
          <a:p>
            <a:pPr marL="742950" lvl="1" indent="-171450" algn="l" rtl="0">
              <a:lnSpc>
                <a:spcPct val="100000"/>
              </a:lnSpc>
              <a:spcBef>
                <a:spcPts val="0"/>
              </a:spcBef>
              <a:spcAft>
                <a:spcPts val="0"/>
              </a:spcAft>
              <a:buClr>
                <a:schemeClr val="dk1"/>
              </a:buClr>
              <a:buSzPts val="1800"/>
              <a:buNone/>
            </a:pPr>
            <a:endParaRPr sz="1800">
              <a:latin typeface="Times New Roman"/>
              <a:ea typeface="Times New Roman"/>
              <a:cs typeface="Times New Roman"/>
              <a:sym typeface="Times New Roman"/>
            </a:endParaRPr>
          </a:p>
          <a:p>
            <a:pPr marL="742950" lvl="1" indent="-285750" algn="l" rtl="0">
              <a:lnSpc>
                <a:spcPct val="100000"/>
              </a:lnSpc>
              <a:spcBef>
                <a:spcPts val="480"/>
              </a:spcBef>
              <a:spcAft>
                <a:spcPts val="0"/>
              </a:spcAft>
              <a:buClr>
                <a:schemeClr val="dk1"/>
              </a:buClr>
              <a:buSzPts val="2400"/>
              <a:buChar char="–"/>
            </a:pPr>
            <a:r>
              <a:rPr lang="en-US" sz="2400">
                <a:latin typeface="Calibri"/>
                <a:ea typeface="Calibri"/>
                <a:cs typeface="Calibri"/>
                <a:sym typeface="Calibri"/>
              </a:rPr>
              <a:t>Approximately 55 million people worldwide are affected by dementia, and the cost of providing health and social care for them is equivalent to the world’s 18th largest economy. Early and accurate diagnosis of AD plays an essential role in prevention, treatment, and patient care through tracking its development. The focus of several research projects is to detect Alzheimer’s disease using brain imaging, including MRI. It can measure the size and number of cells in the brain. Also, it can show the parietal atrophy for AD cases.</a:t>
            </a:r>
            <a:endParaRPr/>
          </a:p>
          <a:p>
            <a:pPr marL="742950" lvl="1" indent="-171450" algn="l" rtl="0">
              <a:lnSpc>
                <a:spcPct val="100000"/>
              </a:lnSpc>
              <a:spcBef>
                <a:spcPts val="360"/>
              </a:spcBef>
              <a:spcAft>
                <a:spcPts val="0"/>
              </a:spcAft>
              <a:buClr>
                <a:schemeClr val="dk1"/>
              </a:buClr>
              <a:buSzPts val="1800"/>
              <a:buNone/>
            </a:pPr>
            <a:endParaRPr sz="1800">
              <a:latin typeface="Times New Roman"/>
              <a:ea typeface="Times New Roman"/>
              <a:cs typeface="Times New Roman"/>
              <a:sym typeface="Times New Roman"/>
            </a:endParaRPr>
          </a:p>
          <a:p>
            <a:pPr marL="742950" lvl="1" indent="-171450" algn="l" rtl="0">
              <a:lnSpc>
                <a:spcPct val="100000"/>
              </a:lnSpc>
              <a:spcBef>
                <a:spcPts val="360"/>
              </a:spcBef>
              <a:spcAft>
                <a:spcPts val="0"/>
              </a:spcAft>
              <a:buClr>
                <a:schemeClr val="dk1"/>
              </a:buClr>
              <a:buSzPts val="1800"/>
              <a:buNone/>
            </a:pPr>
            <a:endParaRPr sz="1800">
              <a:latin typeface="Times New Roman"/>
              <a:ea typeface="Times New Roman"/>
              <a:cs typeface="Times New Roman"/>
              <a:sym typeface="Times New Roman"/>
            </a:endParaRPr>
          </a:p>
          <a:p>
            <a:pPr marL="742950" lvl="1" indent="-171450" algn="l" rtl="0">
              <a:lnSpc>
                <a:spcPct val="100000"/>
              </a:lnSpc>
              <a:spcBef>
                <a:spcPts val="360"/>
              </a:spcBef>
              <a:spcAft>
                <a:spcPts val="0"/>
              </a:spcAft>
              <a:buClr>
                <a:schemeClr val="dk1"/>
              </a:buClr>
              <a:buSzPts val="1800"/>
              <a:buNone/>
            </a:pPr>
            <a:endParaRPr sz="1800">
              <a:latin typeface="Times New Roman"/>
              <a:ea typeface="Times New Roman"/>
              <a:cs typeface="Times New Roman"/>
              <a:sym typeface="Times New Roman"/>
            </a:endParaRPr>
          </a:p>
          <a:p>
            <a:pPr marL="742950" lvl="1" indent="-177800" algn="l" rtl="0">
              <a:lnSpc>
                <a:spcPct val="100000"/>
              </a:lnSpc>
              <a:spcBef>
                <a:spcPts val="340"/>
              </a:spcBef>
              <a:spcAft>
                <a:spcPts val="0"/>
              </a:spcAft>
              <a:buClr>
                <a:schemeClr val="dk1"/>
              </a:buClr>
              <a:buSzPts val="1700"/>
              <a:buNone/>
            </a:pPr>
            <a:endParaRPr sz="1700"/>
          </a:p>
        </p:txBody>
      </p:sp>
      <p:pic>
        <p:nvPicPr>
          <p:cNvPr id="120" name="Google Shape;120;p17" descr="Brain"/>
          <p:cNvPicPr preferRelativeResize="0"/>
          <p:nvPr/>
        </p:nvPicPr>
        <p:blipFill rotWithShape="1">
          <a:blip r:embed="rId3">
            <a:alphaModFix/>
          </a:blip>
          <a:srcRect/>
          <a:stretch/>
        </p:blipFill>
        <p:spPr>
          <a:xfrm>
            <a:off x="8398933" y="1453243"/>
            <a:ext cx="3869268" cy="35674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1015517" y="617768"/>
            <a:ext cx="2560563" cy="60415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89062"/>
              <a:buFont typeface="Calibri"/>
              <a:buNone/>
            </a:pPr>
            <a:r>
              <a:rPr lang="en-US" b="1"/>
              <a:t>Motivation</a:t>
            </a:r>
            <a:endParaRPr sz="3200" b="1"/>
          </a:p>
        </p:txBody>
      </p:sp>
      <p:sp>
        <p:nvSpPr>
          <p:cNvPr id="126" name="Google Shape;126;p18"/>
          <p:cNvSpPr txBox="1">
            <a:spLocks noGrp="1"/>
          </p:cNvSpPr>
          <p:nvPr>
            <p:ph type="body" idx="1"/>
          </p:nvPr>
        </p:nvSpPr>
        <p:spPr>
          <a:xfrm>
            <a:off x="1015517" y="1681847"/>
            <a:ext cx="5932715" cy="3810001"/>
          </a:xfrm>
          <a:prstGeom prst="rect">
            <a:avLst/>
          </a:prstGeom>
          <a:noFill/>
          <a:ln>
            <a:noFill/>
          </a:ln>
        </p:spPr>
        <p:txBody>
          <a:bodyPr spcFirstLastPara="1" wrap="square" lIns="91425" tIns="45700" rIns="91425" bIns="45700" anchor="t" anchorCtr="0">
            <a:normAutofit/>
          </a:bodyPr>
          <a:lstStyle/>
          <a:p>
            <a:pPr marL="742950" lvl="1" indent="-285750" algn="l" rtl="0">
              <a:lnSpc>
                <a:spcPct val="100000"/>
              </a:lnSpc>
              <a:spcBef>
                <a:spcPts val="0"/>
              </a:spcBef>
              <a:spcAft>
                <a:spcPts val="0"/>
              </a:spcAft>
              <a:buClr>
                <a:schemeClr val="dk1"/>
              </a:buClr>
              <a:buSzPts val="2500"/>
              <a:buChar char="–"/>
            </a:pPr>
            <a:r>
              <a:rPr lang="en-US" sz="2500">
                <a:latin typeface="Calibri"/>
                <a:ea typeface="Calibri"/>
                <a:cs typeface="Calibri"/>
                <a:sym typeface="Calibri"/>
              </a:rPr>
              <a:t>by 2050 The annual number of new cases of AD and other dementias is projected to triple, reaching 152 million cases, Accordingly, it is important to detect Alzheimer’s disease as early as possible .</a:t>
            </a:r>
            <a:endParaRPr/>
          </a:p>
        </p:txBody>
      </p:sp>
      <p:pic>
        <p:nvPicPr>
          <p:cNvPr id="127" name="Google Shape;127;p18" descr="Brain"/>
          <p:cNvPicPr preferRelativeResize="0"/>
          <p:nvPr/>
        </p:nvPicPr>
        <p:blipFill rotWithShape="1">
          <a:blip r:embed="rId3">
            <a:alphaModFix/>
          </a:blip>
          <a:srcRect/>
          <a:stretch/>
        </p:blipFill>
        <p:spPr>
          <a:xfrm>
            <a:off x="8398933" y="1453243"/>
            <a:ext cx="3869268" cy="356749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744585" y="481088"/>
            <a:ext cx="2655147" cy="87751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b="1"/>
              <a:t>Objectives</a:t>
            </a:r>
            <a:endParaRPr sz="3200" b="1"/>
          </a:p>
        </p:txBody>
      </p:sp>
      <p:sp>
        <p:nvSpPr>
          <p:cNvPr id="133" name="Google Shape;133;p19"/>
          <p:cNvSpPr txBox="1">
            <a:spLocks noGrp="1"/>
          </p:cNvSpPr>
          <p:nvPr>
            <p:ph type="body" idx="1"/>
          </p:nvPr>
        </p:nvSpPr>
        <p:spPr>
          <a:xfrm>
            <a:off x="744584" y="1639520"/>
            <a:ext cx="7382933" cy="4614329"/>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2500"/>
              <a:buChar char="•"/>
            </a:pPr>
            <a:r>
              <a:rPr lang="en-US" sz="2500"/>
              <a:t>Develop a deep learning model for detecting four forms of Alzheimer's disease (Non-Demented, Moderate Demented, Mild Demented, Very Mild Demented). </a:t>
            </a:r>
            <a:endParaRPr sz="2500"/>
          </a:p>
          <a:p>
            <a:pPr marL="342900" lvl="0" indent="-184150" algn="l" rtl="0">
              <a:lnSpc>
                <a:spcPct val="100000"/>
              </a:lnSpc>
              <a:spcBef>
                <a:spcPts val="0"/>
              </a:spcBef>
              <a:spcAft>
                <a:spcPts val="0"/>
              </a:spcAft>
              <a:buClr>
                <a:schemeClr val="dk1"/>
              </a:buClr>
              <a:buSzPts val="2500"/>
              <a:buNone/>
            </a:pPr>
            <a:endParaRPr sz="2500"/>
          </a:p>
          <a:p>
            <a:pPr marL="342900" lvl="0" indent="-139700" algn="l" rtl="0">
              <a:lnSpc>
                <a:spcPct val="100000"/>
              </a:lnSpc>
              <a:spcBef>
                <a:spcPts val="0"/>
              </a:spcBef>
              <a:spcAft>
                <a:spcPts val="0"/>
              </a:spcAft>
              <a:buClr>
                <a:schemeClr val="dk1"/>
              </a:buClr>
              <a:buSzPts val="3200"/>
              <a:buNone/>
            </a:pPr>
            <a:endParaRPr>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None/>
            </a:pPr>
            <a:endParaRPr>
              <a:latin typeface="Calibri"/>
              <a:ea typeface="Calibri"/>
              <a:cs typeface="Calibri"/>
              <a:sym typeface="Calibri"/>
            </a:endParaRPr>
          </a:p>
        </p:txBody>
      </p:sp>
      <p:pic>
        <p:nvPicPr>
          <p:cNvPr id="134" name="Google Shape;134;p19" descr="Brain"/>
          <p:cNvPicPr preferRelativeResize="0"/>
          <p:nvPr/>
        </p:nvPicPr>
        <p:blipFill rotWithShape="1">
          <a:blip r:embed="rId3">
            <a:alphaModFix/>
          </a:blip>
          <a:srcRect/>
          <a:stretch/>
        </p:blipFill>
        <p:spPr>
          <a:xfrm>
            <a:off x="8398933" y="1453243"/>
            <a:ext cx="3869268" cy="35674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1219200" y="127884"/>
            <a:ext cx="9753600" cy="115409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b="1"/>
              <a:t>Dataset</a:t>
            </a:r>
            <a:endParaRPr/>
          </a:p>
        </p:txBody>
      </p:sp>
      <p:sp>
        <p:nvSpPr>
          <p:cNvPr id="140" name="Google Shape;140;p20"/>
          <p:cNvSpPr txBox="1">
            <a:spLocks noGrp="1"/>
          </p:cNvSpPr>
          <p:nvPr>
            <p:ph type="body" idx="1"/>
          </p:nvPr>
        </p:nvSpPr>
        <p:spPr>
          <a:xfrm>
            <a:off x="926921" y="1299705"/>
            <a:ext cx="10338300" cy="1154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3200"/>
              <a:buNone/>
            </a:pPr>
            <a:r>
              <a:rPr lang="en-US" b="0" i="0"/>
              <a:t>The data consists of MRI images. The data has four classes of images both in training as well as a testing set:</a:t>
            </a:r>
            <a:endParaRPr/>
          </a:p>
          <a:p>
            <a:pPr marL="0" lvl="0" indent="0" algn="l" rtl="0">
              <a:lnSpc>
                <a:spcPct val="100000"/>
              </a:lnSpc>
              <a:spcBef>
                <a:spcPts val="640"/>
              </a:spcBef>
              <a:spcAft>
                <a:spcPts val="0"/>
              </a:spcAft>
              <a:buClr>
                <a:schemeClr val="dk1"/>
              </a:buClr>
              <a:buSzPts val="3200"/>
              <a:buNone/>
            </a:pPr>
            <a:endParaRPr b="0" i="0"/>
          </a:p>
        </p:txBody>
      </p:sp>
      <p:pic>
        <p:nvPicPr>
          <p:cNvPr id="141" name="Google Shape;141;p20"/>
          <p:cNvPicPr preferRelativeResize="0"/>
          <p:nvPr/>
        </p:nvPicPr>
        <p:blipFill rotWithShape="1">
          <a:blip r:embed="rId3">
            <a:alphaModFix/>
          </a:blip>
          <a:srcRect/>
          <a:stretch/>
        </p:blipFill>
        <p:spPr>
          <a:xfrm>
            <a:off x="6443389" y="2831339"/>
            <a:ext cx="1676400" cy="1981200"/>
          </a:xfrm>
          <a:prstGeom prst="rect">
            <a:avLst/>
          </a:prstGeom>
          <a:noFill/>
          <a:ln>
            <a:noFill/>
          </a:ln>
        </p:spPr>
      </p:pic>
      <p:sp>
        <p:nvSpPr>
          <p:cNvPr id="142" name="Google Shape;142;p20"/>
          <p:cNvSpPr txBox="1"/>
          <p:nvPr/>
        </p:nvSpPr>
        <p:spPr>
          <a:xfrm>
            <a:off x="6455786" y="5131428"/>
            <a:ext cx="165160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Mild Demented</a:t>
            </a:r>
            <a:endParaRPr sz="1400" b="0" i="0" u="none" strike="noStrike" cap="none">
              <a:solidFill>
                <a:srgbClr val="000000"/>
              </a:solidFill>
              <a:latin typeface="Arial"/>
              <a:ea typeface="Arial"/>
              <a:cs typeface="Arial"/>
              <a:sym typeface="Arial"/>
            </a:endParaRPr>
          </a:p>
        </p:txBody>
      </p:sp>
      <p:pic>
        <p:nvPicPr>
          <p:cNvPr id="143" name="Google Shape;143;p20"/>
          <p:cNvPicPr preferRelativeResize="0"/>
          <p:nvPr/>
        </p:nvPicPr>
        <p:blipFill rotWithShape="1">
          <a:blip r:embed="rId4">
            <a:alphaModFix/>
          </a:blip>
          <a:srcRect/>
          <a:stretch/>
        </p:blipFill>
        <p:spPr>
          <a:xfrm>
            <a:off x="9005396" y="2831339"/>
            <a:ext cx="1676400" cy="1981200"/>
          </a:xfrm>
          <a:prstGeom prst="rect">
            <a:avLst/>
          </a:prstGeom>
          <a:noFill/>
          <a:ln>
            <a:noFill/>
          </a:ln>
        </p:spPr>
      </p:pic>
      <p:sp>
        <p:nvSpPr>
          <p:cNvPr id="144" name="Google Shape;144;p20"/>
          <p:cNvSpPr txBox="1"/>
          <p:nvPr/>
        </p:nvSpPr>
        <p:spPr>
          <a:xfrm>
            <a:off x="8785036" y="5131428"/>
            <a:ext cx="215680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Moderate Demented</a:t>
            </a:r>
            <a:endParaRPr sz="1400" b="0" i="0" u="none" strike="noStrike" cap="none">
              <a:solidFill>
                <a:srgbClr val="000000"/>
              </a:solidFill>
              <a:latin typeface="Arial"/>
              <a:ea typeface="Arial"/>
              <a:cs typeface="Arial"/>
              <a:sym typeface="Arial"/>
            </a:endParaRPr>
          </a:p>
        </p:txBody>
      </p:sp>
      <p:sp>
        <p:nvSpPr>
          <p:cNvPr id="145" name="Google Shape;145;p20"/>
          <p:cNvSpPr txBox="1"/>
          <p:nvPr/>
        </p:nvSpPr>
        <p:spPr>
          <a:xfrm>
            <a:off x="3652752" y="5131428"/>
            <a:ext cx="212539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Very Mild Demented</a:t>
            </a:r>
            <a:endParaRPr sz="1400" b="0" i="0" u="none" strike="noStrike" cap="none">
              <a:solidFill>
                <a:srgbClr val="000000"/>
              </a:solidFill>
              <a:latin typeface="Arial"/>
              <a:ea typeface="Arial"/>
              <a:cs typeface="Arial"/>
              <a:sym typeface="Arial"/>
            </a:endParaRPr>
          </a:p>
        </p:txBody>
      </p:sp>
      <p:pic>
        <p:nvPicPr>
          <p:cNvPr id="146" name="Google Shape;146;p20"/>
          <p:cNvPicPr preferRelativeResize="0"/>
          <p:nvPr/>
        </p:nvPicPr>
        <p:blipFill rotWithShape="1">
          <a:blip r:embed="rId5">
            <a:alphaModFix/>
          </a:blip>
          <a:srcRect/>
          <a:stretch/>
        </p:blipFill>
        <p:spPr>
          <a:xfrm>
            <a:off x="1319375" y="2831339"/>
            <a:ext cx="1676400" cy="1981200"/>
          </a:xfrm>
          <a:prstGeom prst="rect">
            <a:avLst/>
          </a:prstGeom>
          <a:noFill/>
          <a:ln>
            <a:noFill/>
          </a:ln>
        </p:spPr>
      </p:pic>
      <p:pic>
        <p:nvPicPr>
          <p:cNvPr id="147" name="Google Shape;147;p20"/>
          <p:cNvPicPr preferRelativeResize="0"/>
          <p:nvPr/>
        </p:nvPicPr>
        <p:blipFill rotWithShape="1">
          <a:blip r:embed="rId6">
            <a:alphaModFix/>
          </a:blip>
          <a:srcRect/>
          <a:stretch/>
        </p:blipFill>
        <p:spPr>
          <a:xfrm>
            <a:off x="3881382" y="2846677"/>
            <a:ext cx="1676400" cy="1981200"/>
          </a:xfrm>
          <a:prstGeom prst="rect">
            <a:avLst/>
          </a:prstGeom>
          <a:noFill/>
          <a:ln>
            <a:noFill/>
          </a:ln>
        </p:spPr>
      </p:pic>
      <p:sp>
        <p:nvSpPr>
          <p:cNvPr id="148" name="Google Shape;148;p20"/>
          <p:cNvSpPr txBox="1"/>
          <p:nvPr/>
        </p:nvSpPr>
        <p:spPr>
          <a:xfrm>
            <a:off x="1357773" y="5115063"/>
            <a:ext cx="163717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Non-Demented</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45454"/>
              <a:buNone/>
            </a:pPr>
            <a:r>
              <a:rPr lang="en-US" b="1"/>
              <a:t>System Architecture</a:t>
            </a:r>
            <a:br>
              <a:rPr lang="en-US"/>
            </a:br>
            <a:endParaRPr/>
          </a:p>
        </p:txBody>
      </p:sp>
      <p:sp>
        <p:nvSpPr>
          <p:cNvPr id="154" name="Google Shape;154;p21"/>
          <p:cNvSpPr/>
          <p:nvPr/>
        </p:nvSpPr>
        <p:spPr>
          <a:xfrm>
            <a:off x="4064402" y="3501411"/>
            <a:ext cx="737281" cy="503339"/>
          </a:xfrm>
          <a:prstGeom prst="rightArrow">
            <a:avLst>
              <a:gd name="adj1" fmla="val 50000"/>
              <a:gd name="adj2" fmla="val 50000"/>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55" name="Google Shape;155;p21"/>
          <p:cNvSpPr/>
          <p:nvPr/>
        </p:nvSpPr>
        <p:spPr>
          <a:xfrm>
            <a:off x="4801683" y="3425332"/>
            <a:ext cx="1459688" cy="708666"/>
          </a:xfrm>
          <a:prstGeom prst="roundRect">
            <a:avLst>
              <a:gd name="adj" fmla="val 16667"/>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Preprocessing</a:t>
            </a:r>
            <a:endParaRPr sz="1400" b="0" i="0" u="none" strike="noStrike" cap="none">
              <a:solidFill>
                <a:srgbClr val="000000"/>
              </a:solidFill>
              <a:latin typeface="Arial"/>
              <a:ea typeface="Arial"/>
              <a:cs typeface="Arial"/>
              <a:sym typeface="Arial"/>
            </a:endParaRPr>
          </a:p>
        </p:txBody>
      </p:sp>
      <p:sp>
        <p:nvSpPr>
          <p:cNvPr id="156" name="Google Shape;156;p21"/>
          <p:cNvSpPr/>
          <p:nvPr/>
        </p:nvSpPr>
        <p:spPr>
          <a:xfrm>
            <a:off x="6998652" y="4023948"/>
            <a:ext cx="1459687" cy="708666"/>
          </a:xfrm>
          <a:prstGeom prst="roundRect">
            <a:avLst>
              <a:gd name="adj" fmla="val 16667"/>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Convolutional Neural Network</a:t>
            </a:r>
            <a:endParaRPr sz="1400" b="0" i="0" u="none" strike="noStrike" cap="none">
              <a:solidFill>
                <a:srgbClr val="000000"/>
              </a:solidFill>
              <a:latin typeface="Arial"/>
              <a:ea typeface="Arial"/>
              <a:cs typeface="Arial"/>
              <a:sym typeface="Arial"/>
            </a:endParaRPr>
          </a:p>
        </p:txBody>
      </p:sp>
      <p:sp>
        <p:nvSpPr>
          <p:cNvPr id="157" name="Google Shape;157;p21"/>
          <p:cNvSpPr/>
          <p:nvPr/>
        </p:nvSpPr>
        <p:spPr>
          <a:xfrm>
            <a:off x="9361695" y="3425332"/>
            <a:ext cx="1375800" cy="708666"/>
          </a:xfrm>
          <a:prstGeom prst="roundRect">
            <a:avLst>
              <a:gd name="adj" fmla="val 16667"/>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Classification Result</a:t>
            </a:r>
            <a:endParaRPr sz="1400" b="0" i="0" u="none" strike="noStrike" cap="none">
              <a:solidFill>
                <a:srgbClr val="000000"/>
              </a:solidFill>
              <a:latin typeface="Arial"/>
              <a:ea typeface="Arial"/>
              <a:cs typeface="Arial"/>
              <a:sym typeface="Arial"/>
            </a:endParaRPr>
          </a:p>
        </p:txBody>
      </p:sp>
      <p:sp>
        <p:nvSpPr>
          <p:cNvPr id="158" name="Google Shape;158;p21"/>
          <p:cNvSpPr/>
          <p:nvPr/>
        </p:nvSpPr>
        <p:spPr>
          <a:xfrm>
            <a:off x="6304924" y="2838018"/>
            <a:ext cx="733499" cy="503339"/>
          </a:xfrm>
          <a:prstGeom prst="rightArrow">
            <a:avLst>
              <a:gd name="adj1" fmla="val 50000"/>
              <a:gd name="adj2" fmla="val 50000"/>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59" name="Google Shape;159;p21"/>
          <p:cNvSpPr/>
          <p:nvPr/>
        </p:nvSpPr>
        <p:spPr>
          <a:xfrm>
            <a:off x="8584834" y="3501411"/>
            <a:ext cx="733499" cy="503339"/>
          </a:xfrm>
          <a:prstGeom prst="rightArrow">
            <a:avLst>
              <a:gd name="adj1" fmla="val 50000"/>
              <a:gd name="adj2" fmla="val 50000"/>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pic>
        <p:nvPicPr>
          <p:cNvPr id="160" name="Google Shape;160;p21"/>
          <p:cNvPicPr preferRelativeResize="0"/>
          <p:nvPr/>
        </p:nvPicPr>
        <p:blipFill rotWithShape="1">
          <a:blip r:embed="rId3">
            <a:alphaModFix/>
          </a:blip>
          <a:srcRect/>
          <a:stretch/>
        </p:blipFill>
        <p:spPr>
          <a:xfrm>
            <a:off x="1616185" y="3478498"/>
            <a:ext cx="2395965" cy="655500"/>
          </a:xfrm>
          <a:prstGeom prst="rect">
            <a:avLst/>
          </a:prstGeom>
          <a:solidFill>
            <a:schemeClr val="accent2"/>
          </a:solidFill>
          <a:ln w="25400" cap="flat" cmpd="sng">
            <a:solidFill>
              <a:srgbClr val="8C3A38"/>
            </a:solidFill>
            <a:prstDash val="solid"/>
            <a:round/>
            <a:headEnd type="none" w="sm" len="sm"/>
            <a:tailEnd type="none" w="sm" len="sm"/>
          </a:ln>
        </p:spPr>
      </p:pic>
      <p:sp>
        <p:nvSpPr>
          <p:cNvPr id="161" name="Google Shape;161;p21"/>
          <p:cNvSpPr/>
          <p:nvPr/>
        </p:nvSpPr>
        <p:spPr>
          <a:xfrm>
            <a:off x="7038423" y="2632691"/>
            <a:ext cx="1459687" cy="708666"/>
          </a:xfrm>
          <a:prstGeom prst="roundRect">
            <a:avLst>
              <a:gd name="adj" fmla="val 16667"/>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Feature Extraction+</a:t>
            </a:r>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Classifier(SVM)</a:t>
            </a:r>
            <a:endParaRPr sz="1400" b="0" i="0" u="none" strike="noStrike" cap="none">
              <a:solidFill>
                <a:srgbClr val="000000"/>
              </a:solidFill>
              <a:latin typeface="Arial"/>
              <a:ea typeface="Arial"/>
              <a:cs typeface="Arial"/>
              <a:sym typeface="Arial"/>
            </a:endParaRPr>
          </a:p>
        </p:txBody>
      </p:sp>
      <p:sp>
        <p:nvSpPr>
          <p:cNvPr id="162" name="Google Shape;162;p21"/>
          <p:cNvSpPr/>
          <p:nvPr/>
        </p:nvSpPr>
        <p:spPr>
          <a:xfrm>
            <a:off x="6304733" y="4092260"/>
            <a:ext cx="733499" cy="503339"/>
          </a:xfrm>
          <a:prstGeom prst="rightArrow">
            <a:avLst>
              <a:gd name="adj1" fmla="val 50000"/>
              <a:gd name="adj2" fmla="val 50000"/>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63" name="Google Shape;163;p21"/>
          <p:cNvSpPr txBox="1"/>
          <p:nvPr/>
        </p:nvSpPr>
        <p:spPr>
          <a:xfrm>
            <a:off x="7090180" y="3429000"/>
            <a:ext cx="94991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OR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TotalTime>
  <Words>1077</Words>
  <Application>Microsoft Office PowerPoint</Application>
  <PresentationFormat>Widescreen</PresentationFormat>
  <Paragraphs>194</Paragraphs>
  <Slides>31</Slides>
  <Notes>31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Calibri</vt:lpstr>
      <vt:lpstr>Noto Sans Symbols</vt:lpstr>
      <vt:lpstr>Arial</vt:lpstr>
      <vt:lpstr>Roboto Mono</vt:lpstr>
      <vt:lpstr>Arial Black</vt:lpstr>
      <vt:lpstr>Avenir</vt:lpstr>
      <vt:lpstr>Cambria</vt:lpstr>
      <vt:lpstr>Times New Roman</vt:lpstr>
      <vt:lpstr>Office Theme</vt:lpstr>
      <vt:lpstr>PowerPoint Presentation</vt:lpstr>
      <vt:lpstr>PowerPoint Presentation</vt:lpstr>
      <vt:lpstr>Agenda</vt:lpstr>
      <vt:lpstr>Introduction</vt:lpstr>
      <vt:lpstr>Problem definition</vt:lpstr>
      <vt:lpstr>Motivation</vt:lpstr>
      <vt:lpstr>Objectives</vt:lpstr>
      <vt:lpstr>Dataset</vt:lpstr>
      <vt:lpstr>System Architecture </vt:lpstr>
      <vt:lpstr>Comments on Survey</vt:lpstr>
      <vt:lpstr>Preprocessing</vt:lpstr>
      <vt:lpstr>Preprocessing</vt:lpstr>
      <vt:lpstr>SVM Model</vt:lpstr>
      <vt:lpstr>CNN Model</vt:lpstr>
      <vt:lpstr>CNN Model</vt:lpstr>
      <vt:lpstr>CNN Model</vt:lpstr>
      <vt:lpstr>Result after concatenation</vt:lpstr>
      <vt:lpstr>CNN Model</vt:lpstr>
      <vt:lpstr>CNN Model</vt:lpstr>
      <vt:lpstr>CNN Model</vt:lpstr>
      <vt:lpstr>CNN Model</vt:lpstr>
      <vt:lpstr>CNN Model</vt:lpstr>
      <vt:lpstr>CNN Model</vt:lpstr>
      <vt:lpstr>CNN Model</vt:lpstr>
      <vt:lpstr>CNN Model</vt:lpstr>
      <vt:lpstr>CNN Model</vt:lpstr>
      <vt:lpstr>CNN Model</vt:lpstr>
      <vt:lpstr>Demo</vt:lpstr>
      <vt:lpstr>Future Work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abdo saif</cp:lastModifiedBy>
  <cp:revision>8</cp:revision>
  <dcterms:modified xsi:type="dcterms:W3CDTF">2023-07-05T13:55:08Z</dcterms:modified>
</cp:coreProperties>
</file>